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2"/>
  </p:notesMasterIdLst>
  <p:sldIdLst>
    <p:sldId id="256" r:id="rId2"/>
    <p:sldId id="258" r:id="rId3"/>
    <p:sldId id="257" r:id="rId4"/>
    <p:sldId id="259" r:id="rId5"/>
    <p:sldId id="260" r:id="rId6"/>
    <p:sldId id="261" r:id="rId7"/>
    <p:sldId id="262" r:id="rId8"/>
    <p:sldId id="263" r:id="rId9"/>
    <p:sldId id="264" r:id="rId10"/>
    <p:sldId id="265" r:id="rId11"/>
  </p:sldIdLst>
  <p:sldSz cx="14630400" cy="8229600"/>
  <p:notesSz cx="8229600" cy="14630400"/>
  <p:embeddedFontLst>
    <p:embeddedFont>
      <p:font typeface="Merriweather" panose="00000500000000000000" pitchFamily="2" charset="0"/>
      <p:regular r:id="rId13"/>
      <p:bold r:id="rId14"/>
      <p:italic r:id="rId15"/>
      <p:boldItalic r:id="rId16"/>
    </p:embeddedFont>
    <p:embeddedFont>
      <p:font typeface="Merriweather Light" panose="00000400000000000000" pitchFamily="2" charset="0"/>
      <p:regular r:id="rId17"/>
      <p:italic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9" d="100"/>
          <a:sy n="69" d="100"/>
        </p:scale>
        <p:origin x="677"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3.fntdata"/><Relationship Id="rId23"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AIBHAV SONU" userId="1d5ca90b7d51c37c" providerId="LiveId" clId="{482A6E13-F9D0-4F67-81AA-A57917CB9CDE}"/>
    <pc:docChg chg="undo custSel modSld">
      <pc:chgData name="VAIBHAV SONU" userId="1d5ca90b7d51c37c" providerId="LiveId" clId="{482A6E13-F9D0-4F67-81AA-A57917CB9CDE}" dt="2024-11-08T07:37:50.248" v="44" actId="1076"/>
      <pc:docMkLst>
        <pc:docMk/>
      </pc:docMkLst>
      <pc:sldChg chg="modSp mod">
        <pc:chgData name="VAIBHAV SONU" userId="1d5ca90b7d51c37c" providerId="LiveId" clId="{482A6E13-F9D0-4F67-81AA-A57917CB9CDE}" dt="2024-11-08T07:37:50.248" v="44" actId="1076"/>
        <pc:sldMkLst>
          <pc:docMk/>
          <pc:sldMk cId="0" sldId="257"/>
        </pc:sldMkLst>
        <pc:spChg chg="mod">
          <ac:chgData name="VAIBHAV SONU" userId="1d5ca90b7d51c37c" providerId="LiveId" clId="{482A6E13-F9D0-4F67-81AA-A57917CB9CDE}" dt="2024-11-08T07:37:50.248" v="44" actId="1076"/>
          <ac:spMkLst>
            <pc:docMk/>
            <pc:sldMk cId="0" sldId="257"/>
            <ac:spMk id="3" creationId="{00000000-0000-0000-0000-000000000000}"/>
          </ac:spMkLst>
        </pc:spChg>
        <pc:spChg chg="mod">
          <ac:chgData name="VAIBHAV SONU" userId="1d5ca90b7d51c37c" providerId="LiveId" clId="{482A6E13-F9D0-4F67-81AA-A57917CB9CDE}" dt="2024-11-08T07:37:44.668" v="43" actId="1076"/>
          <ac:spMkLst>
            <pc:docMk/>
            <pc:sldMk cId="0" sldId="257"/>
            <ac:spMk id="5" creationId="{486191A1-DD37-24E4-25DB-43720B15DEAD}"/>
          </ac:spMkLst>
        </pc:spChg>
      </pc:sldChg>
      <pc:sldChg chg="modSp mod">
        <pc:chgData name="VAIBHAV SONU" userId="1d5ca90b7d51c37c" providerId="LiveId" clId="{482A6E13-F9D0-4F67-81AA-A57917CB9CDE}" dt="2024-11-08T07:35:12.140" v="30" actId="2710"/>
        <pc:sldMkLst>
          <pc:docMk/>
          <pc:sldMk cId="0" sldId="258"/>
        </pc:sldMkLst>
        <pc:spChg chg="mod">
          <ac:chgData name="VAIBHAV SONU" userId="1d5ca90b7d51c37c" providerId="LiveId" clId="{482A6E13-F9D0-4F67-81AA-A57917CB9CDE}" dt="2024-11-08T07:35:12.140" v="30" actId="2710"/>
          <ac:spMkLst>
            <pc:docMk/>
            <pc:sldMk cId="0" sldId="258"/>
            <ac:spMk id="6" creationId="{00000000-0000-0000-0000-000000000000}"/>
          </ac:spMkLst>
        </pc:spChg>
      </pc:sldChg>
      <pc:sldChg chg="modSp mod">
        <pc:chgData name="VAIBHAV SONU" userId="1d5ca90b7d51c37c" providerId="LiveId" clId="{482A6E13-F9D0-4F67-81AA-A57917CB9CDE}" dt="2024-11-08T07:37:19.362" v="41" actId="14100"/>
        <pc:sldMkLst>
          <pc:docMk/>
          <pc:sldMk cId="0" sldId="259"/>
        </pc:sldMkLst>
        <pc:spChg chg="mod">
          <ac:chgData name="VAIBHAV SONU" userId="1d5ca90b7d51c37c" providerId="LiveId" clId="{482A6E13-F9D0-4F67-81AA-A57917CB9CDE}" dt="2024-11-08T07:33:31.121" v="22" actId="14100"/>
          <ac:spMkLst>
            <pc:docMk/>
            <pc:sldMk cId="0" sldId="259"/>
            <ac:spMk id="3" creationId="{00000000-0000-0000-0000-000000000000}"/>
          </ac:spMkLst>
        </pc:spChg>
        <pc:spChg chg="mod">
          <ac:chgData name="VAIBHAV SONU" userId="1d5ca90b7d51c37c" providerId="LiveId" clId="{482A6E13-F9D0-4F67-81AA-A57917CB9CDE}" dt="2024-11-08T07:37:19.362" v="41" actId="14100"/>
          <ac:spMkLst>
            <pc:docMk/>
            <pc:sldMk cId="0" sldId="259"/>
            <ac:spMk id="8" creationId="{8ACA8977-7D78-3E77-A164-ABE72714A043}"/>
          </ac:spMkLst>
        </pc:spChg>
      </pc:sldChg>
      <pc:sldChg chg="modSp mod">
        <pc:chgData name="VAIBHAV SONU" userId="1d5ca90b7d51c37c" providerId="LiveId" clId="{482A6E13-F9D0-4F67-81AA-A57917CB9CDE}" dt="2024-11-08T07:36:13.829" v="37" actId="1076"/>
        <pc:sldMkLst>
          <pc:docMk/>
          <pc:sldMk cId="0" sldId="261"/>
        </pc:sldMkLst>
        <pc:spChg chg="mod">
          <ac:chgData name="VAIBHAV SONU" userId="1d5ca90b7d51c37c" providerId="LiveId" clId="{482A6E13-F9D0-4F67-81AA-A57917CB9CDE}" dt="2024-11-08T07:35:36.089" v="32" actId="1076"/>
          <ac:spMkLst>
            <pc:docMk/>
            <pc:sldMk cId="0" sldId="261"/>
            <ac:spMk id="3" creationId="{00000000-0000-0000-0000-000000000000}"/>
          </ac:spMkLst>
        </pc:spChg>
        <pc:spChg chg="mod">
          <ac:chgData name="VAIBHAV SONU" userId="1d5ca90b7d51c37c" providerId="LiveId" clId="{482A6E13-F9D0-4F67-81AA-A57917CB9CDE}" dt="2024-11-08T07:36:13.829" v="37" actId="1076"/>
          <ac:spMkLst>
            <pc:docMk/>
            <pc:sldMk cId="0" sldId="261"/>
            <ac:spMk id="6" creationId="{00000000-0000-0000-0000-000000000000}"/>
          </ac:spMkLst>
        </pc:spChg>
        <pc:spChg chg="mod">
          <ac:chgData name="VAIBHAV SONU" userId="1d5ca90b7d51c37c" providerId="LiveId" clId="{482A6E13-F9D0-4F67-81AA-A57917CB9CDE}" dt="2024-11-08T07:35:59.840" v="35" actId="14100"/>
          <ac:spMkLst>
            <pc:docMk/>
            <pc:sldMk cId="0" sldId="261"/>
            <ac:spMk id="9"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092649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58309" y="1229439"/>
            <a:ext cx="7627382" cy="1556385"/>
          </a:xfrm>
          <a:prstGeom prst="rect">
            <a:avLst/>
          </a:prstGeom>
          <a:noFill/>
          <a:ln/>
        </p:spPr>
        <p:txBody>
          <a:bodyPr wrap="square" lIns="0" tIns="0" rIns="0" bIns="0" rtlCol="0" anchor="t"/>
          <a:lstStyle/>
          <a:p>
            <a:pPr marL="0" indent="0">
              <a:lnSpc>
                <a:spcPts val="6100"/>
              </a:lnSpc>
              <a:buNone/>
            </a:pPr>
            <a:r>
              <a:rPr lang="en-US" sz="4700" b="1" kern="0" spc="34" dirty="0">
                <a:solidFill>
                  <a:srgbClr val="F5F0F0"/>
                </a:solidFill>
                <a:latin typeface="Merriweather" pitchFamily="34" charset="0"/>
                <a:ea typeface="Merriweather" pitchFamily="34" charset="-122"/>
                <a:cs typeface="Merriweather" pitchFamily="34" charset="-120"/>
              </a:rPr>
              <a:t>Women Safety System Using GPS and GSM</a:t>
            </a:r>
            <a:endParaRPr lang="en-US" sz="4700" dirty="0"/>
          </a:p>
        </p:txBody>
      </p:sp>
      <p:sp>
        <p:nvSpPr>
          <p:cNvPr id="4" name="Text 1"/>
          <p:cNvSpPr/>
          <p:nvPr/>
        </p:nvSpPr>
        <p:spPr>
          <a:xfrm>
            <a:off x="758309" y="3110746"/>
            <a:ext cx="7627382" cy="346710"/>
          </a:xfrm>
          <a:prstGeom prst="rect">
            <a:avLst/>
          </a:prstGeom>
          <a:noFill/>
          <a:ln/>
        </p:spPr>
        <p:txBody>
          <a:bodyPr wrap="none" lIns="0" tIns="0" rIns="0" bIns="0" rtlCol="0" anchor="t"/>
          <a:lstStyle/>
          <a:p>
            <a:pPr marL="0" indent="0">
              <a:lnSpc>
                <a:spcPts val="2700"/>
              </a:lnSpc>
              <a:buNone/>
            </a:pPr>
            <a:endParaRPr lang="en-US" sz="1700" dirty="0"/>
          </a:p>
        </p:txBody>
      </p:sp>
      <p:sp>
        <p:nvSpPr>
          <p:cNvPr id="5" name="Text 2"/>
          <p:cNvSpPr/>
          <p:nvPr/>
        </p:nvSpPr>
        <p:spPr>
          <a:xfrm>
            <a:off x="758309" y="3701177"/>
            <a:ext cx="7627382" cy="346710"/>
          </a:xfrm>
          <a:prstGeom prst="rect">
            <a:avLst/>
          </a:prstGeom>
          <a:noFill/>
          <a:ln/>
        </p:spPr>
        <p:txBody>
          <a:bodyPr wrap="none" lIns="0" tIns="0" rIns="0" bIns="0" rtlCol="0" anchor="t"/>
          <a:lstStyle/>
          <a:p>
            <a:pPr marL="0" indent="0">
              <a:lnSpc>
                <a:spcPts val="2700"/>
              </a:lnSpc>
              <a:buNone/>
            </a:pPr>
            <a:r>
              <a:rPr lang="en-US" sz="1700" kern="0" spc="34" dirty="0">
                <a:solidFill>
                  <a:srgbClr val="E2E6E9"/>
                </a:solidFill>
                <a:latin typeface="Merriweather Light" pitchFamily="34" charset="0"/>
                <a:ea typeface="Merriweather Light" pitchFamily="34" charset="-122"/>
                <a:cs typeface="Merriweather Light" pitchFamily="34" charset="-120"/>
              </a:rPr>
              <a:t>                                                                                Presented by:</a:t>
            </a:r>
            <a:endParaRPr lang="en-US" sz="1700" dirty="0"/>
          </a:p>
        </p:txBody>
      </p:sp>
      <p:sp>
        <p:nvSpPr>
          <p:cNvPr id="6" name="Text 3"/>
          <p:cNvSpPr/>
          <p:nvPr/>
        </p:nvSpPr>
        <p:spPr>
          <a:xfrm>
            <a:off x="-825164" y="4333013"/>
            <a:ext cx="7627382" cy="346710"/>
          </a:xfrm>
          <a:prstGeom prst="rect">
            <a:avLst/>
          </a:prstGeom>
          <a:noFill/>
          <a:ln/>
        </p:spPr>
        <p:txBody>
          <a:bodyPr wrap="none" lIns="0" tIns="0" rIns="0" bIns="0" rtlCol="0" anchor="t"/>
          <a:lstStyle/>
          <a:p>
            <a:pPr marL="0" indent="0">
              <a:lnSpc>
                <a:spcPts val="2700"/>
              </a:lnSpc>
              <a:buNone/>
            </a:pPr>
            <a:r>
              <a:rPr lang="en-US" sz="1700" kern="0" spc="34" dirty="0">
                <a:solidFill>
                  <a:srgbClr val="E2E6E9"/>
                </a:solidFill>
                <a:latin typeface="Merriweather Light" pitchFamily="34" charset="0"/>
                <a:ea typeface="Merriweather Light" pitchFamily="34" charset="-122"/>
                <a:cs typeface="Merriweather Light" pitchFamily="34" charset="-120"/>
              </a:rPr>
              <a:t>                                                                                                             21J41A04C8(Thanda Bhanu)</a:t>
            </a:r>
            <a:endParaRPr lang="en-US" sz="1700" dirty="0"/>
          </a:p>
        </p:txBody>
      </p:sp>
      <p:sp>
        <p:nvSpPr>
          <p:cNvPr id="7" name="Text 4"/>
          <p:cNvSpPr/>
          <p:nvPr/>
        </p:nvSpPr>
        <p:spPr>
          <a:xfrm>
            <a:off x="-825164" y="4750089"/>
            <a:ext cx="7627382" cy="346710"/>
          </a:xfrm>
          <a:prstGeom prst="rect">
            <a:avLst/>
          </a:prstGeom>
          <a:noFill/>
          <a:ln/>
        </p:spPr>
        <p:txBody>
          <a:bodyPr wrap="none" lIns="0" tIns="0" rIns="0" bIns="0" rtlCol="0" anchor="t"/>
          <a:lstStyle/>
          <a:p>
            <a:pPr marL="0" indent="0">
              <a:lnSpc>
                <a:spcPts val="2700"/>
              </a:lnSpc>
              <a:buNone/>
            </a:pPr>
            <a:r>
              <a:rPr lang="en-US" sz="1700" kern="0" spc="34" dirty="0">
                <a:solidFill>
                  <a:srgbClr val="E2E6E9"/>
                </a:solidFill>
                <a:latin typeface="Merriweather Light" pitchFamily="34" charset="0"/>
                <a:ea typeface="Merriweather Light" pitchFamily="34" charset="-122"/>
                <a:cs typeface="Merriweather Light" pitchFamily="34" charset="-120"/>
              </a:rPr>
              <a:t>                                                                                                             22J45A0408(</a:t>
            </a:r>
            <a:r>
              <a:rPr lang="en-US" sz="1700" kern="0" spc="34" dirty="0" err="1">
                <a:solidFill>
                  <a:srgbClr val="E2E6E9"/>
                </a:solidFill>
                <a:latin typeface="Merriweather Light" pitchFamily="34" charset="0"/>
                <a:ea typeface="Merriweather Light" pitchFamily="34" charset="-122"/>
                <a:cs typeface="Merriweather Light" pitchFamily="34" charset="-120"/>
              </a:rPr>
              <a:t>Ganti</a:t>
            </a:r>
            <a:r>
              <a:rPr lang="en-US" sz="1700" kern="0" spc="34" dirty="0">
                <a:solidFill>
                  <a:srgbClr val="E2E6E9"/>
                </a:solidFill>
                <a:latin typeface="Merriweather Light" pitchFamily="34" charset="0"/>
                <a:ea typeface="Merriweather Light" pitchFamily="34" charset="-122"/>
                <a:cs typeface="Merriweather Light" pitchFamily="34" charset="-120"/>
              </a:rPr>
              <a:t> </a:t>
            </a:r>
            <a:r>
              <a:rPr lang="en-US" sz="1700" kern="0" spc="34" dirty="0" err="1">
                <a:solidFill>
                  <a:srgbClr val="E2E6E9"/>
                </a:solidFill>
                <a:latin typeface="Merriweather Light" pitchFamily="34" charset="0"/>
                <a:ea typeface="Merriweather Light" pitchFamily="34" charset="-122"/>
                <a:cs typeface="Merriweather Light" pitchFamily="34" charset="-120"/>
              </a:rPr>
              <a:t>Siddarth</a:t>
            </a:r>
            <a:r>
              <a:rPr lang="en-US" sz="1700" kern="0" spc="34" dirty="0">
                <a:solidFill>
                  <a:srgbClr val="E2E6E9"/>
                </a:solidFill>
                <a:latin typeface="Merriweather Light" pitchFamily="34" charset="0"/>
                <a:ea typeface="Merriweather Light" pitchFamily="34" charset="-122"/>
                <a:cs typeface="Merriweather Light" pitchFamily="34" charset="-120"/>
              </a:rPr>
              <a:t>)</a:t>
            </a:r>
            <a:endParaRPr lang="en-US" sz="1700" dirty="0"/>
          </a:p>
        </p:txBody>
      </p:sp>
      <p:sp>
        <p:nvSpPr>
          <p:cNvPr id="8" name="Text 5"/>
          <p:cNvSpPr/>
          <p:nvPr/>
        </p:nvSpPr>
        <p:spPr>
          <a:xfrm>
            <a:off x="-825164" y="5206567"/>
            <a:ext cx="7627382" cy="346710"/>
          </a:xfrm>
          <a:prstGeom prst="rect">
            <a:avLst/>
          </a:prstGeom>
          <a:noFill/>
          <a:ln/>
        </p:spPr>
        <p:txBody>
          <a:bodyPr wrap="none" lIns="0" tIns="0" rIns="0" bIns="0" rtlCol="0" anchor="t"/>
          <a:lstStyle/>
          <a:p>
            <a:pPr marL="0" indent="0">
              <a:lnSpc>
                <a:spcPts val="2700"/>
              </a:lnSpc>
              <a:buNone/>
            </a:pPr>
            <a:r>
              <a:rPr lang="en-US" sz="1700" kern="0" spc="34" dirty="0">
                <a:solidFill>
                  <a:srgbClr val="E2E6E9"/>
                </a:solidFill>
                <a:latin typeface="Merriweather Light" pitchFamily="34" charset="0"/>
                <a:ea typeface="Merriweather Light" pitchFamily="34" charset="-122"/>
                <a:cs typeface="Merriweather Light" pitchFamily="34" charset="-120"/>
              </a:rPr>
              <a:t>                                                                                                             21J41A04A5(</a:t>
            </a:r>
            <a:r>
              <a:rPr lang="en-US" sz="1700" kern="0" spc="34" dirty="0" err="1">
                <a:solidFill>
                  <a:srgbClr val="E2E6E9"/>
                </a:solidFill>
                <a:latin typeface="Merriweather Light" pitchFamily="34" charset="0"/>
                <a:ea typeface="Merriweather Light" pitchFamily="34" charset="-122"/>
                <a:cs typeface="Merriweather Light" pitchFamily="34" charset="-120"/>
              </a:rPr>
              <a:t>Midde</a:t>
            </a:r>
            <a:r>
              <a:rPr lang="en-US" sz="1700" kern="0" spc="34" dirty="0">
                <a:solidFill>
                  <a:srgbClr val="E2E6E9"/>
                </a:solidFill>
                <a:latin typeface="Merriweather Light" pitchFamily="34" charset="0"/>
                <a:ea typeface="Merriweather Light" pitchFamily="34" charset="-122"/>
                <a:cs typeface="Merriweather Light" pitchFamily="34" charset="-120"/>
              </a:rPr>
              <a:t> Nikhil)                                                                                       </a:t>
            </a:r>
            <a:endParaRPr lang="en-US" sz="1700" dirty="0"/>
          </a:p>
        </p:txBody>
      </p:sp>
      <p:sp>
        <p:nvSpPr>
          <p:cNvPr id="9" name="Text 6"/>
          <p:cNvSpPr/>
          <p:nvPr/>
        </p:nvSpPr>
        <p:spPr>
          <a:xfrm>
            <a:off x="-825164" y="5657229"/>
            <a:ext cx="7627382" cy="346710"/>
          </a:xfrm>
          <a:prstGeom prst="rect">
            <a:avLst/>
          </a:prstGeom>
          <a:noFill/>
          <a:ln/>
        </p:spPr>
        <p:txBody>
          <a:bodyPr wrap="none" lIns="0" tIns="0" rIns="0" bIns="0" rtlCol="0" anchor="t"/>
          <a:lstStyle/>
          <a:p>
            <a:pPr marL="0" indent="0">
              <a:lnSpc>
                <a:spcPts val="2700"/>
              </a:lnSpc>
              <a:buNone/>
            </a:pPr>
            <a:r>
              <a:rPr lang="en-US" sz="1700" kern="0" spc="34" dirty="0">
                <a:solidFill>
                  <a:srgbClr val="E2E6E9"/>
                </a:solidFill>
                <a:latin typeface="Merriweather Light" pitchFamily="34" charset="0"/>
                <a:ea typeface="Merriweather Light" pitchFamily="34" charset="-122"/>
                <a:cs typeface="Merriweather Light" pitchFamily="34" charset="-120"/>
              </a:rPr>
              <a:t>                                                                                                             21J41A04C2(S. Vaibhav)</a:t>
            </a:r>
            <a:endParaRPr lang="en-US" sz="1700" dirty="0"/>
          </a:p>
        </p:txBody>
      </p:sp>
      <p:sp>
        <p:nvSpPr>
          <p:cNvPr id="10" name="Text 7"/>
          <p:cNvSpPr/>
          <p:nvPr/>
        </p:nvSpPr>
        <p:spPr>
          <a:xfrm>
            <a:off x="1137464" y="6462757"/>
            <a:ext cx="7627382" cy="1209282"/>
          </a:xfrm>
          <a:prstGeom prst="rect">
            <a:avLst/>
          </a:prstGeom>
          <a:noFill/>
          <a:ln/>
        </p:spPr>
        <p:txBody>
          <a:bodyPr wrap="none" lIns="0" tIns="0" rIns="0" bIns="0" rtlCol="0" anchor="t"/>
          <a:lstStyle/>
          <a:p>
            <a:pPr marL="0" indent="0">
              <a:lnSpc>
                <a:spcPts val="2700"/>
              </a:lnSpc>
              <a:buNone/>
            </a:pPr>
            <a:r>
              <a:rPr lang="en-US" sz="1700" dirty="0">
                <a:solidFill>
                  <a:schemeClr val="bg1"/>
                </a:solidFill>
                <a:latin typeface="Merriweather" panose="00000500000000000000" pitchFamily="2" charset="0"/>
              </a:rPr>
              <a:t>Dr. C .</a:t>
            </a:r>
            <a:r>
              <a:rPr lang="en-US" sz="1700" dirty="0" err="1">
                <a:solidFill>
                  <a:schemeClr val="bg1"/>
                </a:solidFill>
                <a:latin typeface="Merriweather" panose="00000500000000000000" pitchFamily="2" charset="0"/>
              </a:rPr>
              <a:t>Laxmikanth</a:t>
            </a:r>
            <a:r>
              <a:rPr lang="en-US" sz="1700" dirty="0"/>
              <a:t> </a:t>
            </a:r>
            <a:r>
              <a:rPr lang="en-US" sz="1700" dirty="0">
                <a:solidFill>
                  <a:schemeClr val="bg1"/>
                </a:solidFill>
                <a:latin typeface="Merriweather" panose="00000500000000000000" pitchFamily="2" charset="0"/>
              </a:rPr>
              <a:t>Reddy</a:t>
            </a:r>
          </a:p>
          <a:p>
            <a:pPr marL="0" indent="0">
              <a:lnSpc>
                <a:spcPts val="2700"/>
              </a:lnSpc>
              <a:buNone/>
            </a:pPr>
            <a:r>
              <a:rPr lang="en-US" sz="1700" dirty="0">
                <a:solidFill>
                  <a:schemeClr val="bg1"/>
                </a:solidFill>
                <a:latin typeface="Merriweather" panose="00000500000000000000" pitchFamily="2" charset="0"/>
              </a:rPr>
              <a:t>        ( </a:t>
            </a:r>
            <a:r>
              <a:rPr lang="en-US" sz="1600" dirty="0">
                <a:solidFill>
                  <a:schemeClr val="bg1"/>
                </a:solidFill>
                <a:latin typeface="Merriweather" panose="00000500000000000000" pitchFamily="2" charset="0"/>
              </a:rPr>
              <a:t>Assistant Professor)</a:t>
            </a:r>
          </a:p>
        </p:txBody>
      </p:sp>
      <p:sp>
        <p:nvSpPr>
          <p:cNvPr id="11" name="TextBox 10">
            <a:extLst>
              <a:ext uri="{FF2B5EF4-FFF2-40B4-BE49-F238E27FC236}">
                <a16:creationId xmlns:a16="http://schemas.microsoft.com/office/drawing/2014/main" id="{4F267613-17DA-BC37-490E-9ECB90408A82}"/>
              </a:ext>
            </a:extLst>
          </p:cNvPr>
          <p:cNvSpPr txBox="1"/>
          <p:nvPr/>
        </p:nvSpPr>
        <p:spPr>
          <a:xfrm>
            <a:off x="351263" y="6009755"/>
            <a:ext cx="3423425" cy="369332"/>
          </a:xfrm>
          <a:prstGeom prst="rect">
            <a:avLst/>
          </a:prstGeom>
          <a:noFill/>
        </p:spPr>
        <p:txBody>
          <a:bodyPr wrap="square" rtlCol="0">
            <a:spAutoFit/>
          </a:bodyPr>
          <a:lstStyle/>
          <a:p>
            <a:r>
              <a:rPr lang="en-IN" dirty="0">
                <a:solidFill>
                  <a:schemeClr val="bg1"/>
                </a:solidFill>
                <a:latin typeface="Merriweather" panose="00000500000000000000" pitchFamily="2" charset="0"/>
              </a:rPr>
              <a:t>             Project</a:t>
            </a:r>
            <a:r>
              <a:rPr lang="en-IN" dirty="0">
                <a:solidFill>
                  <a:schemeClr val="bg1"/>
                </a:solidFill>
              </a:rPr>
              <a:t> </a:t>
            </a:r>
            <a:r>
              <a:rPr lang="en-IN" dirty="0">
                <a:solidFill>
                  <a:schemeClr val="bg1"/>
                </a:solidFill>
                <a:latin typeface="Merriweather" panose="00000500000000000000" pitchFamily="2" charset="0"/>
              </a:rPr>
              <a:t>Guide</a:t>
            </a:r>
            <a:r>
              <a:rPr lang="en-IN" dirty="0">
                <a:solidFill>
                  <a:schemeClr val="bg1"/>
                </a:solidFill>
              </a:rPr>
              <a:t> :</a:t>
            </a:r>
            <a:endParaRPr lang="en-IN"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58309" y="1469708"/>
            <a:ext cx="11973401" cy="1556385"/>
          </a:xfrm>
          <a:prstGeom prst="rect">
            <a:avLst/>
          </a:prstGeom>
          <a:noFill/>
          <a:ln/>
        </p:spPr>
        <p:txBody>
          <a:bodyPr wrap="none" lIns="0" tIns="0" rIns="0" bIns="0" rtlCol="0" anchor="t"/>
          <a:lstStyle/>
          <a:p>
            <a:pPr marL="0" indent="0">
              <a:lnSpc>
                <a:spcPts val="12250"/>
              </a:lnSpc>
              <a:buNone/>
            </a:pPr>
            <a:r>
              <a:rPr lang="en-US" sz="9400" kern="0" spc="34" dirty="0">
                <a:solidFill>
                  <a:srgbClr val="F5F0F0"/>
                </a:solidFill>
                <a:latin typeface="Merriweather" pitchFamily="34" charset="0"/>
                <a:ea typeface="Merriweather" pitchFamily="34" charset="-122"/>
                <a:cs typeface="Merriweather" pitchFamily="34" charset="-120"/>
              </a:rPr>
              <a:t>         </a:t>
            </a:r>
            <a:endParaRPr lang="en-US" sz="9400" dirty="0"/>
          </a:p>
        </p:txBody>
      </p:sp>
      <p:sp>
        <p:nvSpPr>
          <p:cNvPr id="3" name="Text 1"/>
          <p:cNvSpPr/>
          <p:nvPr/>
        </p:nvSpPr>
        <p:spPr>
          <a:xfrm>
            <a:off x="758309" y="3351014"/>
            <a:ext cx="11973401" cy="1556385"/>
          </a:xfrm>
          <a:prstGeom prst="rect">
            <a:avLst/>
          </a:prstGeom>
          <a:noFill/>
          <a:ln/>
        </p:spPr>
        <p:txBody>
          <a:bodyPr wrap="none" lIns="0" tIns="0" rIns="0" bIns="0" rtlCol="0" anchor="t"/>
          <a:lstStyle/>
          <a:p>
            <a:pPr marL="0" indent="0">
              <a:lnSpc>
                <a:spcPts val="12250"/>
              </a:lnSpc>
              <a:buNone/>
            </a:pPr>
            <a:r>
              <a:rPr lang="en-US" sz="9400" kern="0" spc="34" dirty="0">
                <a:solidFill>
                  <a:srgbClr val="F5F0F0"/>
                </a:solidFill>
                <a:latin typeface="Merriweather" pitchFamily="34" charset="0"/>
                <a:ea typeface="Merriweather" pitchFamily="34" charset="-122"/>
                <a:cs typeface="Merriweather" pitchFamily="34" charset="-120"/>
              </a:rPr>
              <a:t>       THANK YOU !</a:t>
            </a:r>
            <a:endParaRPr lang="en-US" sz="9400" dirty="0"/>
          </a:p>
        </p:txBody>
      </p:sp>
      <p:sp>
        <p:nvSpPr>
          <p:cNvPr id="4" name="Text 2"/>
          <p:cNvSpPr/>
          <p:nvPr/>
        </p:nvSpPr>
        <p:spPr>
          <a:xfrm>
            <a:off x="758309" y="5232321"/>
            <a:ext cx="13113782" cy="346710"/>
          </a:xfrm>
          <a:prstGeom prst="rect">
            <a:avLst/>
          </a:prstGeom>
          <a:noFill/>
          <a:ln/>
        </p:spPr>
        <p:txBody>
          <a:bodyPr wrap="none" lIns="0" tIns="0" rIns="0" bIns="0" rtlCol="0" anchor="t"/>
          <a:lstStyle/>
          <a:p>
            <a:pPr marL="0" indent="0">
              <a:lnSpc>
                <a:spcPts val="2700"/>
              </a:lnSpc>
              <a:buNone/>
            </a:pPr>
            <a:endParaRPr lang="en-US" sz="1700" dirty="0"/>
          </a:p>
        </p:txBody>
      </p:sp>
      <p:sp>
        <p:nvSpPr>
          <p:cNvPr id="5" name="Text 3"/>
          <p:cNvSpPr/>
          <p:nvPr/>
        </p:nvSpPr>
        <p:spPr>
          <a:xfrm>
            <a:off x="758309" y="5822752"/>
            <a:ext cx="13113782" cy="346710"/>
          </a:xfrm>
          <a:prstGeom prst="rect">
            <a:avLst/>
          </a:prstGeom>
          <a:noFill/>
          <a:ln/>
        </p:spPr>
        <p:txBody>
          <a:bodyPr wrap="none" lIns="0" tIns="0" rIns="0" bIns="0" rtlCol="0" anchor="t"/>
          <a:lstStyle/>
          <a:p>
            <a:pPr marL="0" indent="0">
              <a:lnSpc>
                <a:spcPts val="2700"/>
              </a:lnSpc>
              <a:buNone/>
            </a:pPr>
            <a:endParaRPr lang="en-US" sz="1700" dirty="0"/>
          </a:p>
        </p:txBody>
      </p:sp>
      <p:sp>
        <p:nvSpPr>
          <p:cNvPr id="6" name="Text 4"/>
          <p:cNvSpPr/>
          <p:nvPr/>
        </p:nvSpPr>
        <p:spPr>
          <a:xfrm>
            <a:off x="758309" y="6413183"/>
            <a:ext cx="13113782" cy="346710"/>
          </a:xfrm>
          <a:prstGeom prst="rect">
            <a:avLst/>
          </a:prstGeom>
          <a:noFill/>
          <a:ln/>
        </p:spPr>
        <p:txBody>
          <a:bodyPr wrap="none" lIns="0" tIns="0" rIns="0" bIns="0" rtlCol="0" anchor="t"/>
          <a:lstStyle/>
          <a:p>
            <a:pPr marL="0" indent="0">
              <a:lnSpc>
                <a:spcPts val="2700"/>
              </a:lnSpc>
              <a:buNone/>
            </a:pPr>
            <a:endParaRPr lang="en-US" sz="17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58309" y="1515547"/>
            <a:ext cx="5986701" cy="778193"/>
          </a:xfrm>
          <a:prstGeom prst="rect">
            <a:avLst/>
          </a:prstGeom>
          <a:noFill/>
          <a:ln/>
        </p:spPr>
        <p:txBody>
          <a:bodyPr wrap="none" lIns="0" tIns="0" rIns="0" bIns="0" rtlCol="0" anchor="t"/>
          <a:lstStyle/>
          <a:p>
            <a:pPr marL="0" indent="0">
              <a:lnSpc>
                <a:spcPts val="6100"/>
              </a:lnSpc>
              <a:buNone/>
            </a:pPr>
            <a:r>
              <a:rPr lang="en-US" sz="4700" kern="0" spc="34" dirty="0">
                <a:solidFill>
                  <a:srgbClr val="F5F0F0"/>
                </a:solidFill>
                <a:latin typeface="Merriweather" pitchFamily="34" charset="0"/>
                <a:ea typeface="Merriweather" pitchFamily="34" charset="-122"/>
                <a:cs typeface="Merriweather" pitchFamily="34" charset="-120"/>
              </a:rPr>
              <a:t>Objective </a:t>
            </a:r>
            <a:endParaRPr lang="en-US" sz="4700" dirty="0"/>
          </a:p>
        </p:txBody>
      </p:sp>
      <p:sp>
        <p:nvSpPr>
          <p:cNvPr id="4" name="Text 1"/>
          <p:cNvSpPr/>
          <p:nvPr/>
        </p:nvSpPr>
        <p:spPr>
          <a:xfrm>
            <a:off x="758309" y="2618661"/>
            <a:ext cx="7627382" cy="346710"/>
          </a:xfrm>
          <a:prstGeom prst="rect">
            <a:avLst/>
          </a:prstGeom>
          <a:noFill/>
          <a:ln/>
        </p:spPr>
        <p:txBody>
          <a:bodyPr wrap="none" lIns="0" tIns="0" rIns="0" bIns="0" rtlCol="0" anchor="t"/>
          <a:lstStyle/>
          <a:p>
            <a:pPr marL="0" indent="0">
              <a:lnSpc>
                <a:spcPts val="2700"/>
              </a:lnSpc>
              <a:buNone/>
            </a:pPr>
            <a:endParaRPr lang="en-US" sz="1700" dirty="0"/>
          </a:p>
        </p:txBody>
      </p:sp>
      <p:sp>
        <p:nvSpPr>
          <p:cNvPr id="5" name="Text 2"/>
          <p:cNvSpPr/>
          <p:nvPr/>
        </p:nvSpPr>
        <p:spPr>
          <a:xfrm>
            <a:off x="758309" y="3209092"/>
            <a:ext cx="7627382" cy="346710"/>
          </a:xfrm>
          <a:prstGeom prst="rect">
            <a:avLst/>
          </a:prstGeom>
          <a:noFill/>
          <a:ln/>
        </p:spPr>
        <p:txBody>
          <a:bodyPr wrap="none" lIns="0" tIns="0" rIns="0" bIns="0" rtlCol="0" anchor="t"/>
          <a:lstStyle/>
          <a:p>
            <a:pPr marL="0" indent="0" algn="l">
              <a:lnSpc>
                <a:spcPts val="2700"/>
              </a:lnSpc>
              <a:buNone/>
            </a:pPr>
            <a:endParaRPr lang="en-US" sz="1700" dirty="0"/>
          </a:p>
        </p:txBody>
      </p:sp>
      <p:sp>
        <p:nvSpPr>
          <p:cNvPr id="6" name="Text 3"/>
          <p:cNvSpPr/>
          <p:nvPr/>
        </p:nvSpPr>
        <p:spPr>
          <a:xfrm>
            <a:off x="758309" y="3799522"/>
            <a:ext cx="7627382" cy="1733550"/>
          </a:xfrm>
          <a:prstGeom prst="rect">
            <a:avLst/>
          </a:prstGeom>
          <a:noFill/>
          <a:ln/>
        </p:spPr>
        <p:txBody>
          <a:bodyPr wrap="square" lIns="0" tIns="0" rIns="0" bIns="0" rtlCol="0" anchor="t"/>
          <a:lstStyle/>
          <a:p>
            <a:pPr marL="0" indent="0">
              <a:lnSpc>
                <a:spcPct val="150000"/>
              </a:lnSpc>
              <a:buNone/>
            </a:pPr>
            <a:r>
              <a:rPr lang="en-US" kern="0" spc="34" dirty="0">
                <a:solidFill>
                  <a:srgbClr val="E2E6E9"/>
                </a:solidFill>
                <a:latin typeface="Merriweather Light" pitchFamily="34" charset="0"/>
                <a:ea typeface="Merriweather Light" pitchFamily="34" charset="-122"/>
                <a:cs typeface="Merriweather Light" pitchFamily="34" charset="-120"/>
              </a:rPr>
              <a:t>This project aims to create a responsive, real-time safety system for women using GSM and GPS technology, centered on the Arduino Uno platform. The system allows a woman in distress to press a button, triggering an immediate SMS alert with her precise location (latitude and longitude) sent to predefined emergency contacts.</a:t>
            </a:r>
            <a:endParaRPr lang="en-US" dirty="0"/>
          </a:p>
        </p:txBody>
      </p:sp>
      <p:sp>
        <p:nvSpPr>
          <p:cNvPr id="7" name="Text 4"/>
          <p:cNvSpPr/>
          <p:nvPr/>
        </p:nvSpPr>
        <p:spPr>
          <a:xfrm>
            <a:off x="758309" y="5776793"/>
            <a:ext cx="7627382" cy="346710"/>
          </a:xfrm>
          <a:prstGeom prst="rect">
            <a:avLst/>
          </a:prstGeom>
          <a:noFill/>
          <a:ln/>
        </p:spPr>
        <p:txBody>
          <a:bodyPr wrap="none" lIns="0" tIns="0" rIns="0" bIns="0" rtlCol="0" anchor="t"/>
          <a:lstStyle/>
          <a:p>
            <a:pPr marL="0" indent="0">
              <a:lnSpc>
                <a:spcPts val="2700"/>
              </a:lnSpc>
              <a:buNone/>
            </a:pPr>
            <a:endParaRPr lang="en-US" sz="1700" dirty="0"/>
          </a:p>
        </p:txBody>
      </p:sp>
      <p:sp>
        <p:nvSpPr>
          <p:cNvPr id="8" name="Text 5"/>
          <p:cNvSpPr/>
          <p:nvPr/>
        </p:nvSpPr>
        <p:spPr>
          <a:xfrm>
            <a:off x="758309" y="6367224"/>
            <a:ext cx="7627382" cy="346710"/>
          </a:xfrm>
          <a:prstGeom prst="rect">
            <a:avLst/>
          </a:prstGeom>
          <a:noFill/>
          <a:ln/>
        </p:spPr>
        <p:txBody>
          <a:bodyPr wrap="none" lIns="0" tIns="0" rIns="0" bIns="0" rtlCol="0" anchor="t"/>
          <a:lstStyle/>
          <a:p>
            <a:pPr marL="0" indent="0">
              <a:lnSpc>
                <a:spcPts val="2700"/>
              </a:lnSpc>
              <a:buNone/>
            </a:pPr>
            <a:endParaRPr lang="en-US" sz="17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0058400" y="0"/>
            <a:ext cx="4572000" cy="8229600"/>
          </a:xfrm>
          <a:prstGeom prst="rect">
            <a:avLst/>
          </a:prstGeom>
        </p:spPr>
      </p:pic>
      <p:sp>
        <p:nvSpPr>
          <p:cNvPr id="3" name="Text 0"/>
          <p:cNvSpPr/>
          <p:nvPr/>
        </p:nvSpPr>
        <p:spPr>
          <a:xfrm>
            <a:off x="602192" y="869606"/>
            <a:ext cx="5986701" cy="778193"/>
          </a:xfrm>
          <a:prstGeom prst="rect">
            <a:avLst/>
          </a:prstGeom>
          <a:noFill/>
          <a:ln/>
        </p:spPr>
        <p:txBody>
          <a:bodyPr wrap="none" lIns="0" tIns="0" rIns="0" bIns="0" rtlCol="0" anchor="t"/>
          <a:lstStyle/>
          <a:p>
            <a:pPr marL="0" indent="0">
              <a:lnSpc>
                <a:spcPts val="6100"/>
              </a:lnSpc>
              <a:buNone/>
            </a:pPr>
            <a:r>
              <a:rPr lang="en-US" sz="4700" kern="0" spc="34" dirty="0">
                <a:solidFill>
                  <a:srgbClr val="F5F0F0"/>
                </a:solidFill>
                <a:latin typeface="Merriweather" pitchFamily="34" charset="0"/>
                <a:ea typeface="Merriweather" pitchFamily="34" charset="-122"/>
                <a:cs typeface="Merriweather" pitchFamily="34" charset="-120"/>
              </a:rPr>
              <a:t>Abstract</a:t>
            </a:r>
            <a:endParaRPr lang="en-US" sz="4700" dirty="0"/>
          </a:p>
        </p:txBody>
      </p:sp>
      <p:sp>
        <p:nvSpPr>
          <p:cNvPr id="5" name="TextBox 4">
            <a:extLst>
              <a:ext uri="{FF2B5EF4-FFF2-40B4-BE49-F238E27FC236}">
                <a16:creationId xmlns:a16="http://schemas.microsoft.com/office/drawing/2014/main" id="{486191A1-DD37-24E4-25DB-43720B15DEAD}"/>
              </a:ext>
            </a:extLst>
          </p:cNvPr>
          <p:cNvSpPr txBox="1"/>
          <p:nvPr/>
        </p:nvSpPr>
        <p:spPr>
          <a:xfrm>
            <a:off x="468378" y="2204696"/>
            <a:ext cx="9590022" cy="4619085"/>
          </a:xfrm>
          <a:prstGeom prst="rect">
            <a:avLst/>
          </a:prstGeom>
          <a:noFill/>
        </p:spPr>
        <p:txBody>
          <a:bodyPr wrap="square" rtlCol="0">
            <a:spAutoFit/>
          </a:bodyPr>
          <a:lstStyle/>
          <a:p>
            <a:pPr marL="342900" indent="-342900">
              <a:lnSpc>
                <a:spcPct val="150000"/>
              </a:lnSpc>
              <a:buFont typeface="Wingdings" panose="05000000000000000000" pitchFamily="2" charset="2"/>
              <a:buChar char="Ø"/>
            </a:pPr>
            <a:r>
              <a:rPr lang="en-US" dirty="0">
                <a:solidFill>
                  <a:schemeClr val="bg1"/>
                </a:solidFill>
                <a:latin typeface="Merriweather" panose="00000500000000000000" pitchFamily="2" charset="0"/>
              </a:rPr>
              <a:t>The project introduces a women’s safety system using GSM and GPS technology.</a:t>
            </a:r>
          </a:p>
          <a:p>
            <a:pPr marL="342900" indent="-342900">
              <a:lnSpc>
                <a:spcPct val="150000"/>
              </a:lnSpc>
              <a:buFont typeface="Wingdings" panose="05000000000000000000" pitchFamily="2" charset="2"/>
              <a:buChar char="Ø"/>
            </a:pPr>
            <a:endParaRPr lang="en-US" dirty="0">
              <a:solidFill>
                <a:schemeClr val="bg1"/>
              </a:solidFill>
              <a:latin typeface="Merriweather" panose="00000500000000000000" pitchFamily="2" charset="0"/>
            </a:endParaRPr>
          </a:p>
          <a:p>
            <a:pPr marL="342900" indent="-342900">
              <a:lnSpc>
                <a:spcPct val="150000"/>
              </a:lnSpc>
              <a:buFont typeface="Wingdings" panose="05000000000000000000" pitchFamily="2" charset="2"/>
              <a:buChar char="Ø"/>
            </a:pPr>
            <a:r>
              <a:rPr lang="en-US" dirty="0">
                <a:solidFill>
                  <a:schemeClr val="bg1"/>
                </a:solidFill>
                <a:latin typeface="Merriweather" panose="00000500000000000000" pitchFamily="2" charset="0"/>
              </a:rPr>
              <a:t> Built on an Arduino Uno microcontroller, it enables quick emergency response.</a:t>
            </a:r>
          </a:p>
          <a:p>
            <a:pPr marL="342900" indent="-342900">
              <a:lnSpc>
                <a:spcPct val="150000"/>
              </a:lnSpc>
              <a:buFont typeface="Wingdings" panose="05000000000000000000" pitchFamily="2" charset="2"/>
              <a:buChar char="Ø"/>
            </a:pPr>
            <a:endParaRPr lang="en-US" dirty="0">
              <a:solidFill>
                <a:schemeClr val="bg1"/>
              </a:solidFill>
              <a:latin typeface="Merriweather" panose="00000500000000000000" pitchFamily="2" charset="0"/>
            </a:endParaRPr>
          </a:p>
          <a:p>
            <a:pPr marL="342900" indent="-342900">
              <a:lnSpc>
                <a:spcPct val="150000"/>
              </a:lnSpc>
              <a:buFont typeface="Wingdings" panose="05000000000000000000" pitchFamily="2" charset="2"/>
              <a:buChar char="Ø"/>
            </a:pPr>
            <a:r>
              <a:rPr lang="en-US" dirty="0">
                <a:solidFill>
                  <a:schemeClr val="bg1"/>
                </a:solidFill>
                <a:latin typeface="Merriweather" panose="00000500000000000000" pitchFamily="2" charset="0"/>
              </a:rPr>
              <a:t>A single button press activates the system when a woman feels threatened.</a:t>
            </a:r>
          </a:p>
          <a:p>
            <a:pPr marL="342900" indent="-342900">
              <a:lnSpc>
                <a:spcPct val="150000"/>
              </a:lnSpc>
              <a:buFont typeface="Wingdings" panose="05000000000000000000" pitchFamily="2" charset="2"/>
              <a:buChar char="Ø"/>
            </a:pPr>
            <a:endParaRPr lang="en-US" dirty="0">
              <a:solidFill>
                <a:schemeClr val="bg1"/>
              </a:solidFill>
              <a:latin typeface="Merriweather" panose="00000500000000000000" pitchFamily="2" charset="0"/>
            </a:endParaRPr>
          </a:p>
          <a:p>
            <a:pPr marL="342900" indent="-342900">
              <a:lnSpc>
                <a:spcPct val="150000"/>
              </a:lnSpc>
              <a:buFont typeface="Wingdings" panose="05000000000000000000" pitchFamily="2" charset="2"/>
              <a:buChar char="Ø"/>
            </a:pPr>
            <a:r>
              <a:rPr lang="en-US" dirty="0">
                <a:solidFill>
                  <a:schemeClr val="bg1"/>
                </a:solidFill>
                <a:latin typeface="Merriweather" panose="00000500000000000000" pitchFamily="2" charset="0"/>
              </a:rPr>
              <a:t>The Arduino collects location data from the GPS module and sends it via GSM.</a:t>
            </a:r>
          </a:p>
          <a:p>
            <a:pPr marL="342900" indent="-342900">
              <a:lnSpc>
                <a:spcPct val="150000"/>
              </a:lnSpc>
              <a:buFont typeface="Wingdings" panose="05000000000000000000" pitchFamily="2" charset="2"/>
              <a:buChar char="Ø"/>
            </a:pPr>
            <a:endParaRPr lang="en-US" dirty="0">
              <a:solidFill>
                <a:schemeClr val="bg1"/>
              </a:solidFill>
              <a:latin typeface="Merriweather" panose="00000500000000000000" pitchFamily="2" charset="0"/>
            </a:endParaRPr>
          </a:p>
          <a:p>
            <a:pPr marL="342900" indent="-342900">
              <a:lnSpc>
                <a:spcPct val="150000"/>
              </a:lnSpc>
              <a:buFont typeface="Wingdings" panose="05000000000000000000" pitchFamily="2" charset="2"/>
              <a:buChar char="Ø"/>
            </a:pPr>
            <a:r>
              <a:rPr lang="en-US" dirty="0">
                <a:solidFill>
                  <a:schemeClr val="bg1"/>
                </a:solidFill>
                <a:latin typeface="Merriweather" panose="00000500000000000000" pitchFamily="2" charset="0"/>
              </a:rPr>
              <a:t> Latitude and longitude are sent by SMS to predefined emergency contacts.</a:t>
            </a:r>
          </a:p>
          <a:p>
            <a:pPr marL="342900" indent="-342900">
              <a:lnSpc>
                <a:spcPct val="150000"/>
              </a:lnSpc>
              <a:buFont typeface="Wingdings" panose="05000000000000000000" pitchFamily="2" charset="2"/>
              <a:buChar char="Ø"/>
            </a:pPr>
            <a:endParaRPr lang="en-US" dirty="0">
              <a:solidFill>
                <a:schemeClr val="bg1"/>
              </a:solidFill>
              <a:latin typeface="Merriweather" panose="00000500000000000000" pitchFamily="2" charset="0"/>
            </a:endParaRPr>
          </a:p>
          <a:p>
            <a:pPr marL="342900" indent="-342900">
              <a:lnSpc>
                <a:spcPct val="150000"/>
              </a:lnSpc>
              <a:buFont typeface="Wingdings" panose="05000000000000000000" pitchFamily="2" charset="2"/>
              <a:buChar char="Ø"/>
            </a:pPr>
            <a:r>
              <a:rPr lang="en-US" dirty="0">
                <a:solidFill>
                  <a:schemeClr val="bg1"/>
                </a:solidFill>
                <a:latin typeface="Merriweather" panose="00000500000000000000" pitchFamily="2" charset="0"/>
              </a:rPr>
              <a:t> An LCD display provides real-time system status and location update.</a:t>
            </a:r>
            <a:endParaRPr lang="en-IN" dirty="0">
              <a:solidFill>
                <a:schemeClr val="bg1"/>
              </a:solidFill>
              <a:latin typeface="Merriweather" panose="00000500000000000000" pitchFamily="2"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4850780" cy="8229600"/>
          </a:xfrm>
          <a:prstGeom prst="rect">
            <a:avLst/>
          </a:prstGeom>
        </p:spPr>
      </p:pic>
      <p:sp>
        <p:nvSpPr>
          <p:cNvPr id="3" name="Text 0"/>
          <p:cNvSpPr/>
          <p:nvPr/>
        </p:nvSpPr>
        <p:spPr>
          <a:xfrm>
            <a:off x="5631338" y="403018"/>
            <a:ext cx="7861637" cy="1357834"/>
          </a:xfrm>
          <a:prstGeom prst="rect">
            <a:avLst/>
          </a:prstGeom>
          <a:noFill/>
          <a:ln/>
        </p:spPr>
        <p:txBody>
          <a:bodyPr wrap="square" lIns="0" tIns="0" rIns="0" bIns="0" rtlCol="0" anchor="t"/>
          <a:lstStyle/>
          <a:p>
            <a:pPr marL="0" indent="0">
              <a:lnSpc>
                <a:spcPts val="6100"/>
              </a:lnSpc>
              <a:buNone/>
            </a:pPr>
            <a:r>
              <a:rPr lang="en-US" sz="4700" kern="0" spc="34" dirty="0">
                <a:solidFill>
                  <a:srgbClr val="F5F0F0"/>
                </a:solidFill>
                <a:latin typeface="Merriweather" pitchFamily="34" charset="0"/>
                <a:ea typeface="Merriweather" pitchFamily="34" charset="-122"/>
                <a:cs typeface="Merriweather" pitchFamily="34" charset="-120"/>
              </a:rPr>
              <a:t>Introduction: The Need for Women's Safety.</a:t>
            </a:r>
            <a:endParaRPr lang="en-US" sz="4700" dirty="0"/>
          </a:p>
        </p:txBody>
      </p:sp>
      <p:sp>
        <p:nvSpPr>
          <p:cNvPr id="4" name="Text 1"/>
          <p:cNvSpPr/>
          <p:nvPr/>
        </p:nvSpPr>
        <p:spPr>
          <a:xfrm>
            <a:off x="6244709" y="2904768"/>
            <a:ext cx="7627382" cy="346710"/>
          </a:xfrm>
          <a:prstGeom prst="rect">
            <a:avLst/>
          </a:prstGeom>
          <a:noFill/>
          <a:ln/>
        </p:spPr>
        <p:txBody>
          <a:bodyPr wrap="none" lIns="0" tIns="0" rIns="0" bIns="0" rtlCol="0" anchor="t"/>
          <a:lstStyle/>
          <a:p>
            <a:pPr marL="0" indent="0">
              <a:lnSpc>
                <a:spcPts val="2700"/>
              </a:lnSpc>
              <a:buNone/>
            </a:pPr>
            <a:endParaRPr lang="en-US" sz="1700" dirty="0"/>
          </a:p>
        </p:txBody>
      </p:sp>
      <p:sp>
        <p:nvSpPr>
          <p:cNvPr id="5" name="Text 2"/>
          <p:cNvSpPr/>
          <p:nvPr/>
        </p:nvSpPr>
        <p:spPr>
          <a:xfrm>
            <a:off x="5631339" y="3527963"/>
            <a:ext cx="8809463" cy="3120390"/>
          </a:xfrm>
          <a:prstGeom prst="rect">
            <a:avLst/>
          </a:prstGeom>
          <a:noFill/>
          <a:ln/>
        </p:spPr>
        <p:txBody>
          <a:bodyPr wrap="square" lIns="0" tIns="0" rIns="0" bIns="0" rtlCol="0" anchor="t"/>
          <a:lstStyle/>
          <a:p>
            <a:pPr>
              <a:lnSpc>
                <a:spcPct val="200000"/>
              </a:lnSpc>
            </a:pPr>
            <a:endParaRPr lang="en-US" sz="1700" dirty="0">
              <a:solidFill>
                <a:schemeClr val="bg1"/>
              </a:solidFill>
              <a:latin typeface="Merriweather" panose="00000500000000000000" pitchFamily="2" charset="0"/>
            </a:endParaRPr>
          </a:p>
        </p:txBody>
      </p:sp>
      <p:sp>
        <p:nvSpPr>
          <p:cNvPr id="6" name="Text 3"/>
          <p:cNvSpPr/>
          <p:nvPr/>
        </p:nvSpPr>
        <p:spPr>
          <a:xfrm>
            <a:off x="6244709" y="6859310"/>
            <a:ext cx="7627382" cy="346710"/>
          </a:xfrm>
          <a:prstGeom prst="rect">
            <a:avLst/>
          </a:prstGeom>
          <a:noFill/>
          <a:ln/>
        </p:spPr>
        <p:txBody>
          <a:bodyPr wrap="none" lIns="0" tIns="0" rIns="0" bIns="0" rtlCol="0" anchor="t"/>
          <a:lstStyle/>
          <a:p>
            <a:pPr marL="0" indent="0">
              <a:lnSpc>
                <a:spcPts val="2700"/>
              </a:lnSpc>
              <a:buNone/>
            </a:pPr>
            <a:endParaRPr lang="en-US" sz="1700" dirty="0"/>
          </a:p>
        </p:txBody>
      </p:sp>
      <p:sp>
        <p:nvSpPr>
          <p:cNvPr id="8" name="TextBox 7">
            <a:extLst>
              <a:ext uri="{FF2B5EF4-FFF2-40B4-BE49-F238E27FC236}">
                <a16:creationId xmlns:a16="http://schemas.microsoft.com/office/drawing/2014/main" id="{8ACA8977-7D78-3E77-A164-ABE72714A043}"/>
              </a:ext>
            </a:extLst>
          </p:cNvPr>
          <p:cNvSpPr txBox="1"/>
          <p:nvPr/>
        </p:nvSpPr>
        <p:spPr>
          <a:xfrm>
            <a:off x="5631338" y="2310158"/>
            <a:ext cx="8441501" cy="5034583"/>
          </a:xfrm>
          <a:prstGeom prst="rect">
            <a:avLst/>
          </a:prstGeom>
          <a:noFill/>
        </p:spPr>
        <p:txBody>
          <a:bodyPr wrap="square">
            <a:spAutoFit/>
          </a:bodyPr>
          <a:lstStyle/>
          <a:p>
            <a:pPr marL="342900" indent="-342900">
              <a:lnSpc>
                <a:spcPct val="150000"/>
              </a:lnSpc>
              <a:buFont typeface="Wingdings" panose="05000000000000000000" pitchFamily="2" charset="2"/>
              <a:buChar char="Ø"/>
            </a:pPr>
            <a:r>
              <a:rPr lang="en-US" dirty="0">
                <a:solidFill>
                  <a:schemeClr val="bg1"/>
                </a:solidFill>
                <a:latin typeface="Merriweather" panose="00000500000000000000" pitchFamily="2" charset="0"/>
              </a:rPr>
              <a:t> Women’s safety is an important concern today, needing quick and reliable solutions.</a:t>
            </a:r>
          </a:p>
          <a:p>
            <a:pPr marL="342900" indent="-342900">
              <a:lnSpc>
                <a:spcPct val="150000"/>
              </a:lnSpc>
              <a:buFont typeface="Wingdings" panose="05000000000000000000" pitchFamily="2" charset="2"/>
              <a:buChar char="Ø"/>
            </a:pPr>
            <a:r>
              <a:rPr lang="en-US" dirty="0">
                <a:solidFill>
                  <a:schemeClr val="bg1"/>
                </a:solidFill>
                <a:latin typeface="Merriweather" panose="00000500000000000000" pitchFamily="2" charset="0"/>
              </a:rPr>
              <a:t> Many existing safety apps rely on smartphones and internet, which may not work in emergencies.</a:t>
            </a:r>
          </a:p>
          <a:p>
            <a:pPr marL="342900" indent="-342900">
              <a:lnSpc>
                <a:spcPct val="150000"/>
              </a:lnSpc>
              <a:buFont typeface="Wingdings" panose="05000000000000000000" pitchFamily="2" charset="2"/>
              <a:buChar char="Ø"/>
            </a:pPr>
            <a:r>
              <a:rPr lang="en-US" dirty="0">
                <a:solidFill>
                  <a:schemeClr val="bg1"/>
                </a:solidFill>
                <a:latin typeface="Merriweather" panose="00000500000000000000" pitchFamily="2" charset="0"/>
              </a:rPr>
              <a:t>This project introduces a Women Safety System using GSM and GPS technology.</a:t>
            </a:r>
          </a:p>
          <a:p>
            <a:pPr marL="342900" indent="-342900">
              <a:lnSpc>
                <a:spcPct val="150000"/>
              </a:lnSpc>
              <a:buFont typeface="Wingdings" panose="05000000000000000000" pitchFamily="2" charset="2"/>
              <a:buChar char="Ø"/>
            </a:pPr>
            <a:r>
              <a:rPr lang="en-US" dirty="0">
                <a:solidFill>
                  <a:schemeClr val="bg1"/>
                </a:solidFill>
                <a:latin typeface="Merriweather" panose="00000500000000000000" pitchFamily="2" charset="0"/>
              </a:rPr>
              <a:t> With one button press, the device sends location alerts to emergency contacts.</a:t>
            </a:r>
          </a:p>
          <a:p>
            <a:pPr marL="342900" indent="-342900">
              <a:lnSpc>
                <a:spcPct val="150000"/>
              </a:lnSpc>
              <a:buFont typeface="Wingdings" panose="05000000000000000000" pitchFamily="2" charset="2"/>
              <a:buChar char="Ø"/>
            </a:pPr>
            <a:r>
              <a:rPr lang="en-US" dirty="0">
                <a:solidFill>
                  <a:schemeClr val="bg1"/>
                </a:solidFill>
                <a:latin typeface="Merriweather" panose="00000500000000000000" pitchFamily="2" charset="0"/>
              </a:rPr>
              <a:t>It provides immediate help by sharing real-time location in emergencies.</a:t>
            </a:r>
          </a:p>
          <a:p>
            <a:pPr marL="342900" indent="-342900">
              <a:lnSpc>
                <a:spcPct val="150000"/>
              </a:lnSpc>
              <a:buFont typeface="Wingdings" panose="05000000000000000000" pitchFamily="2" charset="2"/>
              <a:buChar char="Ø"/>
            </a:pPr>
            <a:r>
              <a:rPr lang="en-US" dirty="0">
                <a:solidFill>
                  <a:schemeClr val="bg1"/>
                </a:solidFill>
                <a:latin typeface="Merriweather" panose="00000500000000000000" pitchFamily="2" charset="0"/>
              </a:rPr>
              <a:t> This system is simple, affordable, and designed to offer dependable safety for women.</a:t>
            </a:r>
            <a:endParaRPr lang="en-IN" dirty="0">
              <a:solidFill>
                <a:schemeClr val="bg1"/>
              </a:solidFill>
              <a:latin typeface="Merriweather" panose="00000500000000000000" pitchFamily="2"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322433"/>
          </a:xfrm>
          <a:prstGeom prst="rect">
            <a:avLst/>
          </a:prstGeom>
        </p:spPr>
      </p:pic>
      <p:sp>
        <p:nvSpPr>
          <p:cNvPr id="3" name="Text 0"/>
          <p:cNvSpPr/>
          <p:nvPr/>
        </p:nvSpPr>
        <p:spPr>
          <a:xfrm>
            <a:off x="650200" y="2833330"/>
            <a:ext cx="5133737" cy="667345"/>
          </a:xfrm>
          <a:prstGeom prst="rect">
            <a:avLst/>
          </a:prstGeom>
          <a:noFill/>
          <a:ln/>
        </p:spPr>
        <p:txBody>
          <a:bodyPr wrap="none" lIns="0" tIns="0" rIns="0" bIns="0" rtlCol="0" anchor="t"/>
          <a:lstStyle/>
          <a:p>
            <a:pPr marL="0" indent="0">
              <a:lnSpc>
                <a:spcPts val="5250"/>
              </a:lnSpc>
              <a:buNone/>
            </a:pPr>
            <a:r>
              <a:rPr lang="en-US" sz="4000" kern="0" spc="29" dirty="0">
                <a:solidFill>
                  <a:srgbClr val="F5F0F0"/>
                </a:solidFill>
                <a:latin typeface="Merriweather" pitchFamily="34" charset="0"/>
                <a:ea typeface="Merriweather" pitchFamily="34" charset="-122"/>
                <a:cs typeface="Merriweather" pitchFamily="34" charset="-120"/>
              </a:rPr>
              <a:t>Proposed Method</a:t>
            </a:r>
            <a:endParaRPr lang="en-US" sz="4000" dirty="0"/>
          </a:p>
        </p:txBody>
      </p:sp>
      <p:sp>
        <p:nvSpPr>
          <p:cNvPr id="4" name="Text 1"/>
          <p:cNvSpPr/>
          <p:nvPr/>
        </p:nvSpPr>
        <p:spPr>
          <a:xfrm>
            <a:off x="650200" y="3779282"/>
            <a:ext cx="13329999" cy="594360"/>
          </a:xfrm>
          <a:prstGeom prst="rect">
            <a:avLst/>
          </a:prstGeom>
          <a:noFill/>
          <a:ln/>
        </p:spPr>
        <p:txBody>
          <a:bodyPr wrap="square" lIns="0" tIns="0" rIns="0" bIns="0" rtlCol="0" anchor="t"/>
          <a:lstStyle/>
          <a:p>
            <a:pPr marL="0" indent="0">
              <a:lnSpc>
                <a:spcPts val="2300"/>
              </a:lnSpc>
              <a:buNone/>
            </a:pPr>
            <a:r>
              <a:rPr lang="en-US" sz="1450" kern="0" spc="29" dirty="0">
                <a:solidFill>
                  <a:srgbClr val="E2E6E9"/>
                </a:solidFill>
                <a:latin typeface="Merriweather Light" pitchFamily="34" charset="0"/>
                <a:ea typeface="Merriweather Light" pitchFamily="34" charset="-122"/>
                <a:cs typeface="Merriweather Light" pitchFamily="34" charset="-120"/>
              </a:rPr>
              <a:t>The proposed method utilizes a combination of GPS and GSM technology to create a comprehensive safety system. This system will address the limitations of existing solutions and provide women with a more reliable and user-friendly experience.</a:t>
            </a:r>
            <a:endParaRPr lang="en-US" sz="1450" dirty="0"/>
          </a:p>
        </p:txBody>
      </p:sp>
      <p:pic>
        <p:nvPicPr>
          <p:cNvPr id="5" name="Image 1" descr="preencoded.png"/>
          <p:cNvPicPr>
            <a:picLocks noChangeAspect="1"/>
          </p:cNvPicPr>
          <p:nvPr/>
        </p:nvPicPr>
        <p:blipFill>
          <a:blip r:embed="rId4"/>
          <a:stretch>
            <a:fillRect/>
          </a:stretch>
        </p:blipFill>
        <p:spPr>
          <a:xfrm>
            <a:off x="650200" y="4582597"/>
            <a:ext cx="3332440" cy="743069"/>
          </a:xfrm>
          <a:prstGeom prst="rect">
            <a:avLst/>
          </a:prstGeom>
        </p:spPr>
      </p:pic>
      <p:sp>
        <p:nvSpPr>
          <p:cNvPr id="6" name="Text 2"/>
          <p:cNvSpPr/>
          <p:nvPr/>
        </p:nvSpPr>
        <p:spPr>
          <a:xfrm>
            <a:off x="835938" y="5604272"/>
            <a:ext cx="2566868" cy="333613"/>
          </a:xfrm>
          <a:prstGeom prst="rect">
            <a:avLst/>
          </a:prstGeom>
          <a:noFill/>
          <a:ln/>
        </p:spPr>
        <p:txBody>
          <a:bodyPr wrap="none" lIns="0" tIns="0" rIns="0" bIns="0" rtlCol="0" anchor="t"/>
          <a:lstStyle/>
          <a:p>
            <a:pPr marL="0" indent="0" algn="l">
              <a:lnSpc>
                <a:spcPts val="2600"/>
              </a:lnSpc>
              <a:buNone/>
            </a:pPr>
            <a:r>
              <a:rPr lang="en-US" sz="2000" kern="0" spc="29" dirty="0">
                <a:solidFill>
                  <a:srgbClr val="E2E6E9"/>
                </a:solidFill>
                <a:latin typeface="Merriweather" pitchFamily="34" charset="0"/>
                <a:ea typeface="Merriweather" pitchFamily="34" charset="-122"/>
                <a:cs typeface="Merriweather" pitchFamily="34" charset="-120"/>
              </a:rPr>
              <a:t>GPS Tracking</a:t>
            </a:r>
            <a:endParaRPr lang="en-US" sz="2000" dirty="0"/>
          </a:p>
        </p:txBody>
      </p:sp>
      <p:sp>
        <p:nvSpPr>
          <p:cNvPr id="7" name="Text 3"/>
          <p:cNvSpPr/>
          <p:nvPr/>
        </p:nvSpPr>
        <p:spPr>
          <a:xfrm>
            <a:off x="835938" y="6049328"/>
            <a:ext cx="2960965" cy="891540"/>
          </a:xfrm>
          <a:prstGeom prst="rect">
            <a:avLst/>
          </a:prstGeom>
          <a:noFill/>
          <a:ln/>
        </p:spPr>
        <p:txBody>
          <a:bodyPr wrap="square" lIns="0" tIns="0" rIns="0" bIns="0" rtlCol="0" anchor="t"/>
          <a:lstStyle/>
          <a:p>
            <a:pPr marL="0" indent="0" algn="l">
              <a:lnSpc>
                <a:spcPts val="2300"/>
              </a:lnSpc>
              <a:buNone/>
            </a:pPr>
            <a:r>
              <a:rPr lang="en-US" sz="1450" kern="0" spc="29" dirty="0">
                <a:solidFill>
                  <a:srgbClr val="E2E6E9"/>
                </a:solidFill>
                <a:latin typeface="Merriweather Light" pitchFamily="34" charset="0"/>
                <a:ea typeface="Merriweather Light" pitchFamily="34" charset="-122"/>
                <a:cs typeface="Merriweather Light" pitchFamily="34" charset="-120"/>
              </a:rPr>
              <a:t>Accurately track the user's location in real-time using GPS technology.</a:t>
            </a:r>
            <a:endParaRPr lang="en-US" sz="1450" dirty="0"/>
          </a:p>
        </p:txBody>
      </p:sp>
      <p:pic>
        <p:nvPicPr>
          <p:cNvPr id="8" name="Image 2" descr="preencoded.png"/>
          <p:cNvPicPr>
            <a:picLocks noChangeAspect="1"/>
          </p:cNvPicPr>
          <p:nvPr/>
        </p:nvPicPr>
        <p:blipFill>
          <a:blip r:embed="rId5"/>
          <a:stretch>
            <a:fillRect/>
          </a:stretch>
        </p:blipFill>
        <p:spPr>
          <a:xfrm>
            <a:off x="3982641" y="4582597"/>
            <a:ext cx="3332559" cy="743069"/>
          </a:xfrm>
          <a:prstGeom prst="rect">
            <a:avLst/>
          </a:prstGeom>
        </p:spPr>
      </p:pic>
      <p:sp>
        <p:nvSpPr>
          <p:cNvPr id="9" name="Text 4"/>
          <p:cNvSpPr/>
          <p:nvPr/>
        </p:nvSpPr>
        <p:spPr>
          <a:xfrm>
            <a:off x="4168378" y="5604272"/>
            <a:ext cx="2764274" cy="333613"/>
          </a:xfrm>
          <a:prstGeom prst="rect">
            <a:avLst/>
          </a:prstGeom>
          <a:noFill/>
          <a:ln/>
        </p:spPr>
        <p:txBody>
          <a:bodyPr wrap="none" lIns="0" tIns="0" rIns="0" bIns="0" rtlCol="0" anchor="t"/>
          <a:lstStyle/>
          <a:p>
            <a:pPr marL="0" indent="0" algn="l">
              <a:lnSpc>
                <a:spcPts val="2600"/>
              </a:lnSpc>
              <a:buNone/>
            </a:pPr>
            <a:r>
              <a:rPr lang="en-US" sz="2000" kern="0" spc="29" dirty="0">
                <a:solidFill>
                  <a:srgbClr val="E2E6E9"/>
                </a:solidFill>
                <a:latin typeface="Merriweather" pitchFamily="34" charset="0"/>
                <a:ea typeface="Merriweather" pitchFamily="34" charset="-122"/>
                <a:cs typeface="Merriweather" pitchFamily="34" charset="-120"/>
              </a:rPr>
              <a:t>GSM Communication</a:t>
            </a:r>
            <a:endParaRPr lang="en-US" sz="2000" dirty="0"/>
          </a:p>
        </p:txBody>
      </p:sp>
      <p:sp>
        <p:nvSpPr>
          <p:cNvPr id="10" name="Text 5"/>
          <p:cNvSpPr/>
          <p:nvPr/>
        </p:nvSpPr>
        <p:spPr>
          <a:xfrm>
            <a:off x="4168378" y="6049328"/>
            <a:ext cx="2961084" cy="1188720"/>
          </a:xfrm>
          <a:prstGeom prst="rect">
            <a:avLst/>
          </a:prstGeom>
          <a:noFill/>
          <a:ln/>
        </p:spPr>
        <p:txBody>
          <a:bodyPr wrap="square" lIns="0" tIns="0" rIns="0" bIns="0" rtlCol="0" anchor="t"/>
          <a:lstStyle/>
          <a:p>
            <a:pPr marL="0" indent="0" algn="l">
              <a:lnSpc>
                <a:spcPts val="2300"/>
              </a:lnSpc>
              <a:buNone/>
            </a:pPr>
            <a:r>
              <a:rPr lang="en-US" sz="1450" kern="0" spc="29" dirty="0">
                <a:solidFill>
                  <a:srgbClr val="E2E6E9"/>
                </a:solidFill>
                <a:latin typeface="Merriweather Light" pitchFamily="34" charset="0"/>
                <a:ea typeface="Merriweather Light" pitchFamily="34" charset="-122"/>
                <a:cs typeface="Merriweather Light" pitchFamily="34" charset="-120"/>
              </a:rPr>
              <a:t>Enable communication with designated contacts or emergency services via GSM network.</a:t>
            </a:r>
            <a:endParaRPr lang="en-US" sz="1450" dirty="0"/>
          </a:p>
        </p:txBody>
      </p:sp>
      <p:pic>
        <p:nvPicPr>
          <p:cNvPr id="11" name="Image 3" descr="preencoded.png"/>
          <p:cNvPicPr>
            <a:picLocks noChangeAspect="1"/>
          </p:cNvPicPr>
          <p:nvPr/>
        </p:nvPicPr>
        <p:blipFill>
          <a:blip r:embed="rId6"/>
          <a:stretch>
            <a:fillRect/>
          </a:stretch>
        </p:blipFill>
        <p:spPr>
          <a:xfrm>
            <a:off x="7315200" y="4582597"/>
            <a:ext cx="3332440" cy="743069"/>
          </a:xfrm>
          <a:prstGeom prst="rect">
            <a:avLst/>
          </a:prstGeom>
        </p:spPr>
      </p:pic>
      <p:sp>
        <p:nvSpPr>
          <p:cNvPr id="12" name="Text 6"/>
          <p:cNvSpPr/>
          <p:nvPr/>
        </p:nvSpPr>
        <p:spPr>
          <a:xfrm>
            <a:off x="7500938" y="5604272"/>
            <a:ext cx="2566868" cy="333613"/>
          </a:xfrm>
          <a:prstGeom prst="rect">
            <a:avLst/>
          </a:prstGeom>
          <a:noFill/>
          <a:ln/>
        </p:spPr>
        <p:txBody>
          <a:bodyPr wrap="none" lIns="0" tIns="0" rIns="0" bIns="0" rtlCol="0" anchor="t"/>
          <a:lstStyle/>
          <a:p>
            <a:pPr marL="0" indent="0" algn="l">
              <a:lnSpc>
                <a:spcPts val="2600"/>
              </a:lnSpc>
              <a:buNone/>
            </a:pPr>
            <a:r>
              <a:rPr lang="en-US" sz="2000" kern="0" spc="29" dirty="0">
                <a:solidFill>
                  <a:srgbClr val="E2E6E9"/>
                </a:solidFill>
                <a:latin typeface="Merriweather" pitchFamily="34" charset="0"/>
                <a:ea typeface="Merriweather" pitchFamily="34" charset="-122"/>
                <a:cs typeface="Merriweather" pitchFamily="34" charset="-120"/>
              </a:rPr>
              <a:t>User Interface</a:t>
            </a:r>
            <a:endParaRPr lang="en-US" sz="2000" dirty="0"/>
          </a:p>
        </p:txBody>
      </p:sp>
      <p:sp>
        <p:nvSpPr>
          <p:cNvPr id="13" name="Text 7"/>
          <p:cNvSpPr/>
          <p:nvPr/>
        </p:nvSpPr>
        <p:spPr>
          <a:xfrm>
            <a:off x="7500938" y="6049328"/>
            <a:ext cx="2960965" cy="1188720"/>
          </a:xfrm>
          <a:prstGeom prst="rect">
            <a:avLst/>
          </a:prstGeom>
          <a:noFill/>
          <a:ln/>
        </p:spPr>
        <p:txBody>
          <a:bodyPr wrap="square" lIns="0" tIns="0" rIns="0" bIns="0" rtlCol="0" anchor="t"/>
          <a:lstStyle/>
          <a:p>
            <a:pPr marL="0" indent="0" algn="l">
              <a:lnSpc>
                <a:spcPts val="2300"/>
              </a:lnSpc>
              <a:buNone/>
            </a:pPr>
            <a:r>
              <a:rPr lang="en-US" sz="1450" kern="0" spc="29" dirty="0">
                <a:solidFill>
                  <a:srgbClr val="E2E6E9"/>
                </a:solidFill>
                <a:latin typeface="Merriweather Light" pitchFamily="34" charset="0"/>
                <a:ea typeface="Merriweather Light" pitchFamily="34" charset="-122"/>
                <a:cs typeface="Merriweather Light" pitchFamily="34" charset="-120"/>
              </a:rPr>
              <a:t>Develop a user-friendly interface for sending alerts, customizing settings, and managing contact information.</a:t>
            </a:r>
            <a:endParaRPr lang="en-US" sz="1450" dirty="0"/>
          </a:p>
        </p:txBody>
      </p:sp>
      <p:pic>
        <p:nvPicPr>
          <p:cNvPr id="14" name="Image 4" descr="preencoded.png"/>
          <p:cNvPicPr>
            <a:picLocks noChangeAspect="1"/>
          </p:cNvPicPr>
          <p:nvPr/>
        </p:nvPicPr>
        <p:blipFill>
          <a:blip r:embed="rId7"/>
          <a:stretch>
            <a:fillRect/>
          </a:stretch>
        </p:blipFill>
        <p:spPr>
          <a:xfrm>
            <a:off x="10647640" y="4582597"/>
            <a:ext cx="3332559" cy="743069"/>
          </a:xfrm>
          <a:prstGeom prst="rect">
            <a:avLst/>
          </a:prstGeom>
        </p:spPr>
      </p:pic>
      <p:sp>
        <p:nvSpPr>
          <p:cNvPr id="15" name="Text 8"/>
          <p:cNvSpPr/>
          <p:nvPr/>
        </p:nvSpPr>
        <p:spPr>
          <a:xfrm>
            <a:off x="10833378" y="5604272"/>
            <a:ext cx="2566868" cy="333613"/>
          </a:xfrm>
          <a:prstGeom prst="rect">
            <a:avLst/>
          </a:prstGeom>
          <a:noFill/>
          <a:ln/>
        </p:spPr>
        <p:txBody>
          <a:bodyPr wrap="none" lIns="0" tIns="0" rIns="0" bIns="0" rtlCol="0" anchor="t"/>
          <a:lstStyle/>
          <a:p>
            <a:pPr marL="0" indent="0" algn="l">
              <a:lnSpc>
                <a:spcPts val="2600"/>
              </a:lnSpc>
              <a:buNone/>
            </a:pPr>
            <a:r>
              <a:rPr lang="en-US" sz="2000" kern="0" spc="29" dirty="0">
                <a:solidFill>
                  <a:srgbClr val="E2E6E9"/>
                </a:solidFill>
                <a:latin typeface="Merriweather" pitchFamily="34" charset="0"/>
                <a:ea typeface="Merriweather" pitchFamily="34" charset="-122"/>
                <a:cs typeface="Merriweather" pitchFamily="34" charset="-120"/>
              </a:rPr>
              <a:t>Safety Features</a:t>
            </a:r>
            <a:endParaRPr lang="en-US" sz="2000" dirty="0"/>
          </a:p>
        </p:txBody>
      </p:sp>
      <p:sp>
        <p:nvSpPr>
          <p:cNvPr id="16" name="Text 9"/>
          <p:cNvSpPr/>
          <p:nvPr/>
        </p:nvSpPr>
        <p:spPr>
          <a:xfrm>
            <a:off x="10833378" y="6049328"/>
            <a:ext cx="2961084" cy="1485900"/>
          </a:xfrm>
          <a:prstGeom prst="rect">
            <a:avLst/>
          </a:prstGeom>
          <a:noFill/>
          <a:ln/>
        </p:spPr>
        <p:txBody>
          <a:bodyPr wrap="square" lIns="0" tIns="0" rIns="0" bIns="0" rtlCol="0" anchor="t"/>
          <a:lstStyle/>
          <a:p>
            <a:pPr marL="0" indent="0" algn="l">
              <a:lnSpc>
                <a:spcPts val="2300"/>
              </a:lnSpc>
              <a:buNone/>
            </a:pPr>
            <a:r>
              <a:rPr lang="en-US" sz="1450" kern="0" spc="29" dirty="0">
                <a:solidFill>
                  <a:srgbClr val="E2E6E9"/>
                </a:solidFill>
                <a:latin typeface="Merriweather Light" pitchFamily="34" charset="0"/>
                <a:ea typeface="Merriweather Light" pitchFamily="34" charset="-122"/>
                <a:cs typeface="Merriweather Light" pitchFamily="34" charset="-120"/>
              </a:rPr>
              <a:t>Implement features like automated alerts based on pre-defined parameters,  and a panic button for immediate distress calls.</a:t>
            </a:r>
            <a:endParaRPr lang="en-US" sz="14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58309" y="1431846"/>
            <a:ext cx="9468922" cy="778193"/>
          </a:xfrm>
          <a:prstGeom prst="rect">
            <a:avLst/>
          </a:prstGeom>
          <a:noFill/>
          <a:ln/>
        </p:spPr>
        <p:txBody>
          <a:bodyPr wrap="none" lIns="0" tIns="0" rIns="0" bIns="0" rtlCol="0" anchor="t"/>
          <a:lstStyle/>
          <a:p>
            <a:pPr marL="0" indent="0">
              <a:lnSpc>
                <a:spcPts val="6100"/>
              </a:lnSpc>
              <a:buNone/>
            </a:pPr>
            <a:r>
              <a:rPr lang="en-US" sz="4700" kern="0" spc="34" dirty="0">
                <a:solidFill>
                  <a:srgbClr val="F5F0F0"/>
                </a:solidFill>
                <a:latin typeface="Merriweather" pitchFamily="34" charset="0"/>
                <a:ea typeface="Merriweather" pitchFamily="34" charset="-122"/>
                <a:cs typeface="Merriweather" pitchFamily="34" charset="-120"/>
              </a:rPr>
              <a:t>Drawbacks of Existing Systems.</a:t>
            </a:r>
            <a:endParaRPr lang="en-US" sz="4700" dirty="0"/>
          </a:p>
        </p:txBody>
      </p:sp>
      <p:sp>
        <p:nvSpPr>
          <p:cNvPr id="3" name="Text 1"/>
          <p:cNvSpPr/>
          <p:nvPr/>
        </p:nvSpPr>
        <p:spPr>
          <a:xfrm>
            <a:off x="758309" y="2476060"/>
            <a:ext cx="13113782" cy="693420"/>
          </a:xfrm>
          <a:prstGeom prst="rect">
            <a:avLst/>
          </a:prstGeom>
          <a:noFill/>
          <a:ln/>
        </p:spPr>
        <p:txBody>
          <a:bodyPr wrap="square" lIns="0" tIns="0" rIns="0" bIns="0" rtlCol="0" anchor="t"/>
          <a:lstStyle/>
          <a:p>
            <a:pPr marL="0" indent="0">
              <a:lnSpc>
                <a:spcPct val="150000"/>
              </a:lnSpc>
              <a:buNone/>
            </a:pPr>
            <a:r>
              <a:rPr lang="en-US" sz="1700" kern="0" spc="34" dirty="0">
                <a:solidFill>
                  <a:srgbClr val="E2E6E9"/>
                </a:solidFill>
                <a:latin typeface="Merriweather Light" pitchFamily="34" charset="0"/>
                <a:ea typeface="Merriweather Light" pitchFamily="34" charset="-122"/>
                <a:cs typeface="Merriweather Light" pitchFamily="34" charset="-120"/>
              </a:rPr>
              <a:t>Current safety systems often have limitations that hinder their effectiveness. Existing solutions might lack user-friendly interfaces, real-time tracking capabilities, or reliable alert mechanisms.</a:t>
            </a:r>
            <a:endParaRPr lang="en-US" sz="1700" dirty="0"/>
          </a:p>
        </p:txBody>
      </p:sp>
      <p:sp>
        <p:nvSpPr>
          <p:cNvPr id="4" name="Text 2"/>
          <p:cNvSpPr/>
          <p:nvPr/>
        </p:nvSpPr>
        <p:spPr>
          <a:xfrm>
            <a:off x="758309" y="3580448"/>
            <a:ext cx="13113782" cy="346710"/>
          </a:xfrm>
          <a:prstGeom prst="rect">
            <a:avLst/>
          </a:prstGeom>
          <a:noFill/>
          <a:ln/>
        </p:spPr>
        <p:txBody>
          <a:bodyPr wrap="none" lIns="0" tIns="0" rIns="0" bIns="0" rtlCol="0" anchor="t"/>
          <a:lstStyle/>
          <a:p>
            <a:pPr marL="285750" indent="-285750">
              <a:lnSpc>
                <a:spcPts val="2700"/>
              </a:lnSpc>
              <a:buFont typeface="Arial" panose="020B0604020202020204" pitchFamily="34" charset="0"/>
              <a:buChar char="•"/>
            </a:pPr>
            <a:r>
              <a:rPr lang="en-US" sz="1700" u="sng" kern="0" spc="34" dirty="0">
                <a:solidFill>
                  <a:srgbClr val="E2E6E9"/>
                </a:solidFill>
                <a:latin typeface="Merriweather Light" pitchFamily="34" charset="0"/>
                <a:ea typeface="Merriweather Light" pitchFamily="34" charset="-122"/>
                <a:cs typeface="Merriweather Light" pitchFamily="34" charset="-120"/>
              </a:rPr>
              <a:t>Drawbacks of the Disha Scheme</a:t>
            </a:r>
            <a:endParaRPr lang="en-US" sz="1700" dirty="0"/>
          </a:p>
        </p:txBody>
      </p:sp>
      <p:sp>
        <p:nvSpPr>
          <p:cNvPr id="5" name="Text 3"/>
          <p:cNvSpPr/>
          <p:nvPr/>
        </p:nvSpPr>
        <p:spPr>
          <a:xfrm>
            <a:off x="758309" y="4193179"/>
            <a:ext cx="13113782" cy="2386039"/>
          </a:xfrm>
          <a:prstGeom prst="rect">
            <a:avLst/>
          </a:prstGeom>
          <a:noFill/>
          <a:ln/>
        </p:spPr>
        <p:txBody>
          <a:bodyPr wrap="none" lIns="0" tIns="0" rIns="0" bIns="0" rtlCol="0" anchor="t"/>
          <a:lstStyle/>
          <a:p>
            <a:pPr marL="342900" indent="-342900" algn="l">
              <a:lnSpc>
                <a:spcPts val="2700"/>
              </a:lnSpc>
              <a:buSzPct val="100000"/>
              <a:buFont typeface="Wingdings" panose="05000000000000000000" pitchFamily="2" charset="2"/>
              <a:buChar char="Ø"/>
            </a:pPr>
            <a:r>
              <a:rPr lang="en-US" sz="1700" b="1" kern="0" spc="34" dirty="0">
                <a:solidFill>
                  <a:srgbClr val="E2E6E9"/>
                </a:solidFill>
                <a:latin typeface="Merriweather Light" pitchFamily="34" charset="0"/>
                <a:ea typeface="Merriweather Light" pitchFamily="34" charset="-122"/>
                <a:cs typeface="Merriweather Light" pitchFamily="34" charset="-120"/>
              </a:rPr>
              <a:t>Limited Awareness:</a:t>
            </a:r>
            <a:r>
              <a:rPr lang="en-US" sz="1700" kern="0" spc="34" dirty="0">
                <a:solidFill>
                  <a:srgbClr val="E2E6E9"/>
                </a:solidFill>
                <a:latin typeface="Merriweather Light" pitchFamily="34" charset="0"/>
                <a:ea typeface="Merriweather Light" pitchFamily="34" charset="-122"/>
                <a:cs typeface="Merriweather Light" pitchFamily="34" charset="-120"/>
              </a:rPr>
              <a:t>   Many are unaware, especially in rural areas.</a:t>
            </a:r>
            <a:endParaRPr lang="en-US" sz="1700" dirty="0"/>
          </a:p>
        </p:txBody>
      </p:sp>
      <p:sp>
        <p:nvSpPr>
          <p:cNvPr id="6" name="Text 4"/>
          <p:cNvSpPr/>
          <p:nvPr/>
        </p:nvSpPr>
        <p:spPr>
          <a:xfrm>
            <a:off x="758309" y="4593312"/>
            <a:ext cx="13113782" cy="1689734"/>
          </a:xfrm>
          <a:prstGeom prst="rect">
            <a:avLst/>
          </a:prstGeom>
          <a:noFill/>
          <a:ln/>
        </p:spPr>
        <p:txBody>
          <a:bodyPr wrap="none" lIns="0" tIns="0" rIns="0" bIns="0" rtlCol="0" anchor="t"/>
          <a:lstStyle/>
          <a:p>
            <a:pPr marL="342900" indent="-342900" algn="l">
              <a:lnSpc>
                <a:spcPts val="2700"/>
              </a:lnSpc>
              <a:buSzPct val="100000"/>
              <a:buFont typeface="Wingdings" panose="05000000000000000000" pitchFamily="2" charset="2"/>
              <a:buChar char="Ø"/>
            </a:pPr>
            <a:r>
              <a:rPr lang="en-US" sz="1700" b="1" kern="0" spc="34" dirty="0">
                <a:solidFill>
                  <a:srgbClr val="E2E6E9"/>
                </a:solidFill>
                <a:latin typeface="Merriweather Light" pitchFamily="34" charset="0"/>
                <a:ea typeface="Merriweather Light" pitchFamily="34" charset="-122"/>
                <a:cs typeface="Merriweather Light" pitchFamily="34" charset="-120"/>
              </a:rPr>
              <a:t>Technology Dependence:</a:t>
            </a:r>
            <a:r>
              <a:rPr lang="en-US" sz="1700" kern="0" spc="34" dirty="0">
                <a:solidFill>
                  <a:srgbClr val="E2E6E9"/>
                </a:solidFill>
                <a:latin typeface="Merriweather Light" pitchFamily="34" charset="0"/>
                <a:ea typeface="Merriweather Light" pitchFamily="34" charset="-122"/>
                <a:cs typeface="Merriweather Light" pitchFamily="34" charset="-120"/>
              </a:rPr>
              <a:t>   Relies on smartphones and internet access.</a:t>
            </a:r>
            <a:endParaRPr lang="en-US" sz="1700" dirty="0"/>
          </a:p>
        </p:txBody>
      </p:sp>
      <p:sp>
        <p:nvSpPr>
          <p:cNvPr id="7" name="Text 5"/>
          <p:cNvSpPr/>
          <p:nvPr/>
        </p:nvSpPr>
        <p:spPr>
          <a:xfrm>
            <a:off x="758309" y="5015746"/>
            <a:ext cx="13113782" cy="346710"/>
          </a:xfrm>
          <a:prstGeom prst="rect">
            <a:avLst/>
          </a:prstGeom>
          <a:noFill/>
          <a:ln/>
        </p:spPr>
        <p:txBody>
          <a:bodyPr wrap="none" lIns="0" tIns="0" rIns="0" bIns="0" rtlCol="0" anchor="t"/>
          <a:lstStyle/>
          <a:p>
            <a:pPr marL="342900" indent="-342900" algn="l">
              <a:lnSpc>
                <a:spcPts val="2700"/>
              </a:lnSpc>
              <a:buSzPct val="100000"/>
              <a:buFont typeface="Wingdings" panose="05000000000000000000" pitchFamily="2" charset="2"/>
              <a:buChar char="Ø"/>
            </a:pPr>
            <a:r>
              <a:rPr lang="en-US" sz="1700" b="1" kern="0" spc="34" dirty="0">
                <a:solidFill>
                  <a:srgbClr val="E2E6E9"/>
                </a:solidFill>
                <a:latin typeface="Merriweather Light" pitchFamily="34" charset="0"/>
                <a:ea typeface="Merriweather Light" pitchFamily="34" charset="-122"/>
                <a:cs typeface="Merriweather Light" pitchFamily="34" charset="-120"/>
              </a:rPr>
              <a:t>Response Delays:  </a:t>
            </a:r>
            <a:r>
              <a:rPr lang="en-US" sz="1700" kern="0" spc="34" dirty="0">
                <a:solidFill>
                  <a:srgbClr val="E2E6E9"/>
                </a:solidFill>
                <a:latin typeface="Merriweather Light" pitchFamily="34" charset="0"/>
                <a:ea typeface="Merriweather Light" pitchFamily="34" charset="-122"/>
                <a:cs typeface="Merriweather Light" pitchFamily="34" charset="-120"/>
              </a:rPr>
              <a:t> Police response may be slow due to resource limitations.</a:t>
            </a:r>
            <a:endParaRPr lang="en-US" sz="1700" dirty="0"/>
          </a:p>
        </p:txBody>
      </p:sp>
      <p:sp>
        <p:nvSpPr>
          <p:cNvPr id="8" name="Text 6"/>
          <p:cNvSpPr/>
          <p:nvPr/>
        </p:nvSpPr>
        <p:spPr>
          <a:xfrm>
            <a:off x="758309" y="5438180"/>
            <a:ext cx="13113782" cy="346710"/>
          </a:xfrm>
          <a:prstGeom prst="rect">
            <a:avLst/>
          </a:prstGeom>
          <a:noFill/>
          <a:ln/>
        </p:spPr>
        <p:txBody>
          <a:bodyPr wrap="none" lIns="0" tIns="0" rIns="0" bIns="0" rtlCol="0" anchor="t"/>
          <a:lstStyle/>
          <a:p>
            <a:pPr marL="342900" indent="-342900" algn="l">
              <a:lnSpc>
                <a:spcPts val="2700"/>
              </a:lnSpc>
              <a:buSzPct val="100000"/>
              <a:buFont typeface="Wingdings" panose="05000000000000000000" pitchFamily="2" charset="2"/>
              <a:buChar char="Ø"/>
            </a:pPr>
            <a:r>
              <a:rPr lang="en-US" sz="1700" b="1" kern="0" spc="34" dirty="0">
                <a:solidFill>
                  <a:srgbClr val="E2E6E9"/>
                </a:solidFill>
                <a:latin typeface="Merriweather Light" pitchFamily="34" charset="0"/>
                <a:ea typeface="Merriweather Light" pitchFamily="34" charset="-122"/>
                <a:cs typeface="Merriweather Light" pitchFamily="34" charset="-120"/>
              </a:rPr>
              <a:t>Resource Constraints:</a:t>
            </a:r>
            <a:r>
              <a:rPr lang="en-US" sz="1700" kern="0" spc="34" dirty="0">
                <a:solidFill>
                  <a:srgbClr val="E2E6E9"/>
                </a:solidFill>
                <a:latin typeface="Merriweather Light" pitchFamily="34" charset="0"/>
                <a:ea typeface="Merriweather Light" pitchFamily="34" charset="-122"/>
                <a:cs typeface="Merriweather Light" pitchFamily="34" charset="-120"/>
              </a:rPr>
              <a:t>Limited resources affect effectivenes in remote areas .</a:t>
            </a:r>
            <a:endParaRPr lang="en-US" sz="1700" dirty="0"/>
          </a:p>
        </p:txBody>
      </p:sp>
      <p:sp>
        <p:nvSpPr>
          <p:cNvPr id="9" name="Text 7"/>
          <p:cNvSpPr/>
          <p:nvPr/>
        </p:nvSpPr>
        <p:spPr>
          <a:xfrm>
            <a:off x="758309" y="5784890"/>
            <a:ext cx="13113782" cy="422433"/>
          </a:xfrm>
          <a:prstGeom prst="rect">
            <a:avLst/>
          </a:prstGeom>
          <a:noFill/>
          <a:ln/>
        </p:spPr>
        <p:txBody>
          <a:bodyPr wrap="none" lIns="0" tIns="0" rIns="0" bIns="0" rtlCol="0" anchor="t"/>
          <a:lstStyle/>
          <a:p>
            <a:pPr marL="342900" indent="-342900" algn="l">
              <a:lnSpc>
                <a:spcPts val="2700"/>
              </a:lnSpc>
              <a:buSzPct val="100000"/>
              <a:buFont typeface="Wingdings" panose="05000000000000000000" pitchFamily="2" charset="2"/>
              <a:buChar char="Ø"/>
            </a:pPr>
            <a:r>
              <a:rPr lang="en-US" sz="1700" b="1" kern="0" spc="34" dirty="0">
                <a:solidFill>
                  <a:srgbClr val="E2E6E9"/>
                </a:solidFill>
                <a:latin typeface="Merriweather Light" pitchFamily="34" charset="0"/>
                <a:ea typeface="Merriweather Light" pitchFamily="34" charset="-122"/>
                <a:cs typeface="Merriweather Light" pitchFamily="34" charset="-120"/>
              </a:rPr>
              <a:t>Maintenance Issues:   </a:t>
            </a:r>
            <a:r>
              <a:rPr lang="en-US" sz="1700" kern="0" spc="34" dirty="0">
                <a:solidFill>
                  <a:srgbClr val="E2E6E9"/>
                </a:solidFill>
                <a:latin typeface="Merriweather Light" pitchFamily="34" charset="0"/>
                <a:ea typeface="Merriweather Light" pitchFamily="34" charset="-122"/>
                <a:cs typeface="Merriweather Light" pitchFamily="34" charset="-120"/>
              </a:rPr>
              <a:t>Technical glitches may hinder app functionality.</a:t>
            </a:r>
            <a:endParaRPr lang="en-US" sz="1700" dirty="0"/>
          </a:p>
        </p:txBody>
      </p:sp>
      <p:sp>
        <p:nvSpPr>
          <p:cNvPr id="10" name="Text 8"/>
          <p:cNvSpPr/>
          <p:nvPr/>
        </p:nvSpPr>
        <p:spPr>
          <a:xfrm>
            <a:off x="758309" y="6451044"/>
            <a:ext cx="13113782" cy="346710"/>
          </a:xfrm>
          <a:prstGeom prst="rect">
            <a:avLst/>
          </a:prstGeom>
          <a:noFill/>
          <a:ln/>
        </p:spPr>
        <p:txBody>
          <a:bodyPr wrap="none" lIns="0" tIns="0" rIns="0" bIns="0" rtlCol="0" anchor="t"/>
          <a:lstStyle/>
          <a:p>
            <a:pPr marL="0" indent="0">
              <a:lnSpc>
                <a:spcPts val="2700"/>
              </a:lnSpc>
              <a:buNone/>
            </a:pPr>
            <a:endParaRPr lang="en-US" sz="17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194227" y="556260"/>
            <a:ext cx="5588198" cy="726519"/>
          </a:xfrm>
          <a:prstGeom prst="rect">
            <a:avLst/>
          </a:prstGeom>
          <a:noFill/>
          <a:ln/>
        </p:spPr>
        <p:txBody>
          <a:bodyPr wrap="none" lIns="0" tIns="0" rIns="0" bIns="0" rtlCol="0" anchor="t"/>
          <a:lstStyle/>
          <a:p>
            <a:pPr marL="0" indent="0">
              <a:lnSpc>
                <a:spcPts val="5700"/>
              </a:lnSpc>
              <a:buNone/>
            </a:pPr>
            <a:r>
              <a:rPr lang="en-US" sz="4400" kern="0" spc="32" dirty="0">
                <a:solidFill>
                  <a:srgbClr val="F5F0F0"/>
                </a:solidFill>
                <a:latin typeface="Merriweather" pitchFamily="34" charset="0"/>
                <a:ea typeface="Merriweather" pitchFamily="34" charset="-122"/>
                <a:cs typeface="Merriweather" pitchFamily="34" charset="-120"/>
              </a:rPr>
              <a:t>Block Diagram</a:t>
            </a:r>
            <a:endParaRPr lang="en-US" sz="4400" dirty="0"/>
          </a:p>
        </p:txBody>
      </p:sp>
      <p:pic>
        <p:nvPicPr>
          <p:cNvPr id="4" name="Image 1" descr="preencoded.png"/>
          <p:cNvPicPr>
            <a:picLocks noChangeAspect="1"/>
          </p:cNvPicPr>
          <p:nvPr/>
        </p:nvPicPr>
        <p:blipFill>
          <a:blip r:embed="rId4"/>
          <a:stretch>
            <a:fillRect/>
          </a:stretch>
        </p:blipFill>
        <p:spPr>
          <a:xfrm>
            <a:off x="6194227" y="1586032"/>
            <a:ext cx="6360319" cy="5536287"/>
          </a:xfrm>
          <a:prstGeom prst="rect">
            <a:avLst/>
          </a:prstGeom>
        </p:spPr>
      </p:pic>
      <p:sp>
        <p:nvSpPr>
          <p:cNvPr id="5" name="Text 1"/>
          <p:cNvSpPr/>
          <p:nvPr/>
        </p:nvSpPr>
        <p:spPr>
          <a:xfrm>
            <a:off x="6194227" y="7349728"/>
            <a:ext cx="7728347" cy="323612"/>
          </a:xfrm>
          <a:prstGeom prst="rect">
            <a:avLst/>
          </a:prstGeom>
          <a:noFill/>
          <a:ln/>
        </p:spPr>
        <p:txBody>
          <a:bodyPr wrap="none" lIns="0" tIns="0" rIns="0" bIns="0" rtlCol="0" anchor="t"/>
          <a:lstStyle/>
          <a:p>
            <a:pPr marL="0" indent="0">
              <a:lnSpc>
                <a:spcPts val="2500"/>
              </a:lnSpc>
              <a:buNone/>
            </a:pPr>
            <a:endParaRPr lang="en-US" sz="15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58309" y="1309926"/>
            <a:ext cx="8390334" cy="778193"/>
          </a:xfrm>
          <a:prstGeom prst="rect">
            <a:avLst/>
          </a:prstGeom>
          <a:noFill/>
          <a:ln/>
        </p:spPr>
        <p:txBody>
          <a:bodyPr wrap="none" lIns="0" tIns="0" rIns="0" bIns="0" rtlCol="0" anchor="t"/>
          <a:lstStyle/>
          <a:p>
            <a:pPr marL="0" indent="0">
              <a:lnSpc>
                <a:spcPts val="6100"/>
              </a:lnSpc>
              <a:buNone/>
            </a:pPr>
            <a:r>
              <a:rPr lang="en-US" sz="4700" kern="0" spc="34" dirty="0">
                <a:solidFill>
                  <a:srgbClr val="F5F0F0"/>
                </a:solidFill>
                <a:latin typeface="Merriweather" pitchFamily="34" charset="0"/>
                <a:ea typeface="Merriweather" pitchFamily="34" charset="-122"/>
                <a:cs typeface="Merriweather" pitchFamily="34" charset="-120"/>
              </a:rPr>
              <a:t>Advantages and Limitations</a:t>
            </a:r>
            <a:endParaRPr lang="en-US" sz="4700" dirty="0"/>
          </a:p>
        </p:txBody>
      </p:sp>
      <p:sp>
        <p:nvSpPr>
          <p:cNvPr id="3" name="Text 1"/>
          <p:cNvSpPr/>
          <p:nvPr/>
        </p:nvSpPr>
        <p:spPr>
          <a:xfrm>
            <a:off x="758309" y="2521387"/>
            <a:ext cx="13113782" cy="346710"/>
          </a:xfrm>
          <a:prstGeom prst="rect">
            <a:avLst/>
          </a:prstGeom>
          <a:noFill/>
          <a:ln/>
        </p:spPr>
        <p:txBody>
          <a:bodyPr wrap="none" lIns="0" tIns="0" rIns="0" bIns="0" rtlCol="0" anchor="t"/>
          <a:lstStyle/>
          <a:p>
            <a:pPr marL="0" indent="0">
              <a:lnSpc>
                <a:spcPts val="2700"/>
              </a:lnSpc>
              <a:buNone/>
            </a:pPr>
            <a:r>
              <a:rPr lang="en-US" sz="1700" b="1" kern="0" spc="34" dirty="0">
                <a:solidFill>
                  <a:srgbClr val="E2E6E9"/>
                </a:solidFill>
                <a:latin typeface="Merriweather Light" pitchFamily="34" charset="0"/>
                <a:ea typeface="Merriweather Light" pitchFamily="34" charset="-122"/>
                <a:cs typeface="Merriweather Light" pitchFamily="34" charset="-120"/>
              </a:rPr>
              <a:t>ADVANTAGES:</a:t>
            </a:r>
            <a:endParaRPr lang="en-US" sz="1700" dirty="0"/>
          </a:p>
        </p:txBody>
      </p:sp>
      <p:sp>
        <p:nvSpPr>
          <p:cNvPr id="4" name="Text 2"/>
          <p:cNvSpPr/>
          <p:nvPr/>
        </p:nvSpPr>
        <p:spPr>
          <a:xfrm>
            <a:off x="758309" y="3111818"/>
            <a:ext cx="13113782" cy="1857732"/>
          </a:xfrm>
          <a:prstGeom prst="rect">
            <a:avLst/>
          </a:prstGeom>
          <a:noFill/>
          <a:ln/>
        </p:spPr>
        <p:txBody>
          <a:bodyPr wrap="none" lIns="0" tIns="0" rIns="0" bIns="0" rtlCol="0" anchor="t"/>
          <a:lstStyle/>
          <a:p>
            <a:pPr marL="342900" indent="-342900" algn="l">
              <a:lnSpc>
                <a:spcPts val="2700"/>
              </a:lnSpc>
              <a:buSzPct val="100000"/>
              <a:buFont typeface="Wingdings" panose="05000000000000000000" pitchFamily="2" charset="2"/>
              <a:buChar char="Ø"/>
            </a:pPr>
            <a:r>
              <a:rPr lang="en-US" sz="1700" kern="0" spc="34" dirty="0">
                <a:solidFill>
                  <a:srgbClr val="E2E6E9"/>
                </a:solidFill>
                <a:latin typeface="Merriweather Light" pitchFamily="34" charset="0"/>
                <a:ea typeface="Merriweather Light" pitchFamily="34" charset="-122"/>
                <a:cs typeface="Merriweather Light" pitchFamily="34" charset="-120"/>
              </a:rPr>
              <a:t>Easily tracks a women’s location.</a:t>
            </a:r>
            <a:endParaRPr lang="en-US" sz="1700" dirty="0"/>
          </a:p>
        </p:txBody>
      </p:sp>
      <p:sp>
        <p:nvSpPr>
          <p:cNvPr id="5" name="Text 3"/>
          <p:cNvSpPr/>
          <p:nvPr/>
        </p:nvSpPr>
        <p:spPr>
          <a:xfrm>
            <a:off x="758309" y="3534251"/>
            <a:ext cx="13113782" cy="346710"/>
          </a:xfrm>
          <a:prstGeom prst="rect">
            <a:avLst/>
          </a:prstGeom>
          <a:noFill/>
          <a:ln/>
        </p:spPr>
        <p:txBody>
          <a:bodyPr wrap="none" lIns="0" tIns="0" rIns="0" bIns="0" rtlCol="0" anchor="t"/>
          <a:lstStyle/>
          <a:p>
            <a:pPr marL="342900" indent="-342900" algn="l">
              <a:lnSpc>
                <a:spcPts val="2700"/>
              </a:lnSpc>
              <a:buSzPct val="100000"/>
              <a:buFont typeface="Wingdings" panose="05000000000000000000" pitchFamily="2" charset="2"/>
              <a:buChar char="Ø"/>
            </a:pPr>
            <a:r>
              <a:rPr lang="en-US" sz="1700" kern="0" spc="34" dirty="0">
                <a:solidFill>
                  <a:srgbClr val="E2E6E9"/>
                </a:solidFill>
                <a:latin typeface="Merriweather Light" pitchFamily="34" charset="0"/>
                <a:ea typeface="Merriweather Light" pitchFamily="34" charset="-122"/>
                <a:cs typeface="Merriweather Light" pitchFamily="34" charset="-120"/>
              </a:rPr>
              <a:t>Affordable not so expensive.</a:t>
            </a:r>
            <a:endParaRPr lang="en-US" sz="1700" dirty="0"/>
          </a:p>
        </p:txBody>
      </p:sp>
      <p:sp>
        <p:nvSpPr>
          <p:cNvPr id="6" name="Text 4"/>
          <p:cNvSpPr/>
          <p:nvPr/>
        </p:nvSpPr>
        <p:spPr>
          <a:xfrm>
            <a:off x="758309" y="3956685"/>
            <a:ext cx="13113782" cy="346710"/>
          </a:xfrm>
          <a:prstGeom prst="rect">
            <a:avLst/>
          </a:prstGeom>
          <a:noFill/>
          <a:ln/>
        </p:spPr>
        <p:txBody>
          <a:bodyPr wrap="none" lIns="0" tIns="0" rIns="0" bIns="0" rtlCol="0" anchor="t"/>
          <a:lstStyle/>
          <a:p>
            <a:pPr marL="342900" indent="-342900" algn="l">
              <a:lnSpc>
                <a:spcPts val="2700"/>
              </a:lnSpc>
              <a:buSzPct val="100000"/>
              <a:buFont typeface="Wingdings" panose="05000000000000000000" pitchFamily="2" charset="2"/>
              <a:buChar char="Ø"/>
            </a:pPr>
            <a:r>
              <a:rPr lang="en-US" sz="1700" kern="0" spc="34" dirty="0">
                <a:solidFill>
                  <a:srgbClr val="E2E6E9"/>
                </a:solidFill>
                <a:latin typeface="Merriweather Light" pitchFamily="34" charset="0"/>
                <a:ea typeface="Merriweather Light" pitchFamily="34" charset="-122"/>
                <a:cs typeface="Merriweather Light" pitchFamily="34" charset="-120"/>
              </a:rPr>
              <a:t>The buzzer helps to gain people's attention.</a:t>
            </a:r>
            <a:endParaRPr lang="en-US" sz="1700" dirty="0"/>
          </a:p>
        </p:txBody>
      </p:sp>
      <p:sp>
        <p:nvSpPr>
          <p:cNvPr id="7" name="Text 5"/>
          <p:cNvSpPr/>
          <p:nvPr/>
        </p:nvSpPr>
        <p:spPr>
          <a:xfrm>
            <a:off x="758309" y="4379119"/>
            <a:ext cx="13113782" cy="346710"/>
          </a:xfrm>
          <a:prstGeom prst="rect">
            <a:avLst/>
          </a:prstGeom>
          <a:noFill/>
          <a:ln/>
        </p:spPr>
        <p:txBody>
          <a:bodyPr wrap="none" lIns="0" tIns="0" rIns="0" bIns="0" rtlCol="0" anchor="t"/>
          <a:lstStyle/>
          <a:p>
            <a:pPr marL="342900" indent="-342900" algn="l">
              <a:lnSpc>
                <a:spcPts val="2700"/>
              </a:lnSpc>
              <a:buSzPct val="100000"/>
              <a:buFont typeface="Wingdings" panose="05000000000000000000" pitchFamily="2" charset="2"/>
              <a:buChar char="Ø"/>
            </a:pPr>
            <a:r>
              <a:rPr lang="en-US" sz="1700" kern="0" spc="34" dirty="0">
                <a:solidFill>
                  <a:srgbClr val="E2E6E9"/>
                </a:solidFill>
                <a:latin typeface="Merriweather Light" pitchFamily="34" charset="0"/>
                <a:ea typeface="Merriweather Light" pitchFamily="34" charset="-122"/>
                <a:cs typeface="Merriweather Light" pitchFamily="34" charset="-120"/>
              </a:rPr>
              <a:t>Emergency case will get the information. </a:t>
            </a:r>
            <a:endParaRPr lang="en-US" sz="1700" dirty="0"/>
          </a:p>
        </p:txBody>
      </p:sp>
      <p:sp>
        <p:nvSpPr>
          <p:cNvPr id="8" name="Text 6"/>
          <p:cNvSpPr/>
          <p:nvPr/>
        </p:nvSpPr>
        <p:spPr>
          <a:xfrm>
            <a:off x="758309" y="4969550"/>
            <a:ext cx="13113782" cy="346710"/>
          </a:xfrm>
          <a:prstGeom prst="rect">
            <a:avLst/>
          </a:prstGeom>
          <a:noFill/>
          <a:ln/>
        </p:spPr>
        <p:txBody>
          <a:bodyPr wrap="none" lIns="0" tIns="0" rIns="0" bIns="0" rtlCol="0" anchor="t"/>
          <a:lstStyle/>
          <a:p>
            <a:pPr marL="0" indent="0">
              <a:lnSpc>
                <a:spcPts val="2700"/>
              </a:lnSpc>
              <a:buNone/>
            </a:pPr>
            <a:r>
              <a:rPr lang="en-US" sz="1700" b="1" kern="0" spc="34" dirty="0">
                <a:solidFill>
                  <a:srgbClr val="E2E6E9"/>
                </a:solidFill>
                <a:latin typeface="Merriweather Light" pitchFamily="34" charset="0"/>
                <a:ea typeface="Merriweather Light" pitchFamily="34" charset="-122"/>
                <a:cs typeface="Merriweather Light" pitchFamily="34" charset="-120"/>
              </a:rPr>
              <a:t>LIMITATIONS: </a:t>
            </a:r>
            <a:endParaRPr lang="en-US" sz="1700" dirty="0"/>
          </a:p>
        </p:txBody>
      </p:sp>
      <p:sp>
        <p:nvSpPr>
          <p:cNvPr id="9" name="Text 7"/>
          <p:cNvSpPr/>
          <p:nvPr/>
        </p:nvSpPr>
        <p:spPr>
          <a:xfrm>
            <a:off x="758309" y="5559981"/>
            <a:ext cx="13113782" cy="346710"/>
          </a:xfrm>
          <a:prstGeom prst="rect">
            <a:avLst/>
          </a:prstGeom>
          <a:noFill/>
          <a:ln/>
        </p:spPr>
        <p:txBody>
          <a:bodyPr wrap="none" lIns="0" tIns="0" rIns="0" bIns="0" rtlCol="0" anchor="t"/>
          <a:lstStyle/>
          <a:p>
            <a:pPr marL="342900" indent="-342900" algn="l">
              <a:lnSpc>
                <a:spcPts val="2700"/>
              </a:lnSpc>
              <a:buSzPct val="100000"/>
              <a:buFont typeface="Wingdings" panose="05000000000000000000" pitchFamily="2" charset="2"/>
              <a:buChar char="Ø"/>
            </a:pPr>
            <a:r>
              <a:rPr lang="en-US" sz="1700" kern="0" spc="34" dirty="0">
                <a:solidFill>
                  <a:srgbClr val="E2E6E9"/>
                </a:solidFill>
                <a:latin typeface="Merriweather Light" pitchFamily="34" charset="0"/>
                <a:ea typeface="Merriweather Light" pitchFamily="34" charset="-122"/>
                <a:cs typeface="Merriweather Light" pitchFamily="34" charset="-120"/>
              </a:rPr>
              <a:t>This is applicable for only large farms.</a:t>
            </a:r>
            <a:endParaRPr lang="en-US" sz="1700" dirty="0"/>
          </a:p>
        </p:txBody>
      </p:sp>
      <p:sp>
        <p:nvSpPr>
          <p:cNvPr id="10" name="Text 8"/>
          <p:cNvSpPr/>
          <p:nvPr/>
        </p:nvSpPr>
        <p:spPr>
          <a:xfrm>
            <a:off x="758309" y="5982414"/>
            <a:ext cx="13113782" cy="346710"/>
          </a:xfrm>
          <a:prstGeom prst="rect">
            <a:avLst/>
          </a:prstGeom>
          <a:noFill/>
          <a:ln/>
        </p:spPr>
        <p:txBody>
          <a:bodyPr wrap="none" lIns="0" tIns="0" rIns="0" bIns="0" rtlCol="0" anchor="t"/>
          <a:lstStyle/>
          <a:p>
            <a:pPr marL="342900" indent="-342900" algn="l">
              <a:lnSpc>
                <a:spcPts val="2700"/>
              </a:lnSpc>
              <a:buSzPct val="100000"/>
              <a:buFont typeface="Wingdings" panose="05000000000000000000" pitchFamily="2" charset="2"/>
              <a:buChar char="Ø"/>
            </a:pPr>
            <a:r>
              <a:rPr lang="en-US" sz="1700" kern="0" spc="34" dirty="0">
                <a:solidFill>
                  <a:srgbClr val="E2E6E9"/>
                </a:solidFill>
                <a:latin typeface="Merriweather Light" pitchFamily="34" charset="0"/>
                <a:ea typeface="Merriweather Light" pitchFamily="34" charset="-122"/>
                <a:cs typeface="Merriweather Light" pitchFamily="34" charset="-120"/>
              </a:rPr>
              <a:t> Have limited life after installation.</a:t>
            </a:r>
            <a:endParaRPr lang="en-US" sz="1700" dirty="0"/>
          </a:p>
        </p:txBody>
      </p:sp>
      <p:sp>
        <p:nvSpPr>
          <p:cNvPr id="11" name="Text 9"/>
          <p:cNvSpPr/>
          <p:nvPr/>
        </p:nvSpPr>
        <p:spPr>
          <a:xfrm>
            <a:off x="758309" y="6572845"/>
            <a:ext cx="13113782" cy="346710"/>
          </a:xfrm>
          <a:prstGeom prst="rect">
            <a:avLst/>
          </a:prstGeom>
          <a:noFill/>
          <a:ln/>
        </p:spPr>
        <p:txBody>
          <a:bodyPr wrap="none" lIns="0" tIns="0" rIns="0" bIns="0" rtlCol="0" anchor="t"/>
          <a:lstStyle/>
          <a:p>
            <a:pPr marL="0" indent="0">
              <a:lnSpc>
                <a:spcPts val="2700"/>
              </a:lnSpc>
              <a:buNone/>
            </a:pPr>
            <a:endParaRPr lang="en-US" sz="17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58309" y="1738193"/>
            <a:ext cx="13113782" cy="346710"/>
          </a:xfrm>
          <a:prstGeom prst="rect">
            <a:avLst/>
          </a:prstGeom>
          <a:noFill/>
          <a:ln/>
        </p:spPr>
        <p:txBody>
          <a:bodyPr wrap="none" lIns="0" tIns="0" rIns="0" bIns="0" rtlCol="0" anchor="t"/>
          <a:lstStyle/>
          <a:p>
            <a:pPr marL="0" indent="0">
              <a:lnSpc>
                <a:spcPts val="2700"/>
              </a:lnSpc>
              <a:buNone/>
            </a:pPr>
            <a:endParaRPr lang="en-US" sz="1700" dirty="0"/>
          </a:p>
        </p:txBody>
      </p:sp>
      <p:sp>
        <p:nvSpPr>
          <p:cNvPr id="3" name="Text 1"/>
          <p:cNvSpPr/>
          <p:nvPr/>
        </p:nvSpPr>
        <p:spPr>
          <a:xfrm>
            <a:off x="758309" y="2301478"/>
            <a:ext cx="5986701" cy="778193"/>
          </a:xfrm>
          <a:prstGeom prst="rect">
            <a:avLst/>
          </a:prstGeom>
          <a:noFill/>
          <a:ln/>
        </p:spPr>
        <p:txBody>
          <a:bodyPr wrap="none" lIns="0" tIns="0" rIns="0" bIns="0" rtlCol="0" anchor="t"/>
          <a:lstStyle/>
          <a:p>
            <a:pPr marL="0" indent="0">
              <a:lnSpc>
                <a:spcPts val="6100"/>
              </a:lnSpc>
              <a:buNone/>
            </a:pPr>
            <a:r>
              <a:rPr lang="en-US" sz="4700" kern="0" spc="34" dirty="0">
                <a:solidFill>
                  <a:srgbClr val="F5F0F0"/>
                </a:solidFill>
                <a:latin typeface="Merriweather" pitchFamily="34" charset="0"/>
                <a:ea typeface="Merriweather" pitchFamily="34" charset="-122"/>
                <a:cs typeface="Merriweather" pitchFamily="34" charset="-120"/>
              </a:rPr>
              <a:t>Conclusion</a:t>
            </a:r>
            <a:endParaRPr lang="en-US" sz="4700" dirty="0"/>
          </a:p>
        </p:txBody>
      </p:sp>
      <p:sp>
        <p:nvSpPr>
          <p:cNvPr id="4" name="Text 2"/>
          <p:cNvSpPr/>
          <p:nvPr/>
        </p:nvSpPr>
        <p:spPr>
          <a:xfrm>
            <a:off x="758309" y="3404592"/>
            <a:ext cx="2993350" cy="389096"/>
          </a:xfrm>
          <a:prstGeom prst="rect">
            <a:avLst/>
          </a:prstGeom>
          <a:noFill/>
          <a:ln/>
        </p:spPr>
        <p:txBody>
          <a:bodyPr wrap="none" lIns="0" tIns="0" rIns="0" bIns="0" rtlCol="0" anchor="t"/>
          <a:lstStyle/>
          <a:p>
            <a:pPr marL="0" indent="0">
              <a:lnSpc>
                <a:spcPts val="3050"/>
              </a:lnSpc>
              <a:buNone/>
            </a:pPr>
            <a:endParaRPr lang="en-US" sz="2350" dirty="0"/>
          </a:p>
        </p:txBody>
      </p:sp>
      <p:sp>
        <p:nvSpPr>
          <p:cNvPr id="5" name="Text 3"/>
          <p:cNvSpPr/>
          <p:nvPr/>
        </p:nvSpPr>
        <p:spPr>
          <a:xfrm>
            <a:off x="1455247" y="3808170"/>
            <a:ext cx="11719905" cy="2531432"/>
          </a:xfrm>
          <a:prstGeom prst="rect">
            <a:avLst/>
          </a:prstGeom>
          <a:noFill/>
          <a:ln/>
        </p:spPr>
        <p:txBody>
          <a:bodyPr wrap="square" lIns="0" tIns="0" rIns="0" bIns="0" rtlCol="0" anchor="t"/>
          <a:lstStyle/>
          <a:p>
            <a:pPr marL="285750" indent="-285750">
              <a:lnSpc>
                <a:spcPct val="200000"/>
              </a:lnSpc>
              <a:buFont typeface="Wingdings" panose="05000000000000000000" pitchFamily="2" charset="2"/>
              <a:buChar char="Ø"/>
            </a:pPr>
            <a:r>
              <a:rPr lang="en-US" dirty="0">
                <a:solidFill>
                  <a:schemeClr val="bg1"/>
                </a:solidFill>
                <a:latin typeface="Merriweather" panose="00000500000000000000" pitchFamily="2" charset="0"/>
              </a:rPr>
              <a:t>The Women Safety System using GSM and GPS is a simple and effective way to improve women’s safety. With just one press, it quickly sends location alerts to emergency contacts, helping to get support faster. Its low cost and ability to work without internet make it useful for everyone, anywhere. This system is a valuable step toward making women feel safer and more secure in all situations.</a:t>
            </a:r>
          </a:p>
        </p:txBody>
      </p:sp>
      <p:sp>
        <p:nvSpPr>
          <p:cNvPr id="6" name="Text 4"/>
          <p:cNvSpPr/>
          <p:nvPr/>
        </p:nvSpPr>
        <p:spPr>
          <a:xfrm>
            <a:off x="758309" y="5749171"/>
            <a:ext cx="13113782" cy="346710"/>
          </a:xfrm>
          <a:prstGeom prst="rect">
            <a:avLst/>
          </a:prstGeom>
          <a:noFill/>
          <a:ln/>
        </p:spPr>
        <p:txBody>
          <a:bodyPr wrap="none" lIns="0" tIns="0" rIns="0" bIns="0" rtlCol="0" anchor="t"/>
          <a:lstStyle/>
          <a:p>
            <a:pPr marL="0" indent="0" algn="l">
              <a:lnSpc>
                <a:spcPts val="2700"/>
              </a:lnSpc>
              <a:buNone/>
            </a:pPr>
            <a:endParaRPr lang="en-US" sz="1700" dirty="0"/>
          </a:p>
        </p:txBody>
      </p:sp>
      <p:sp>
        <p:nvSpPr>
          <p:cNvPr id="7" name="Text 5"/>
          <p:cNvSpPr/>
          <p:nvPr/>
        </p:nvSpPr>
        <p:spPr>
          <a:xfrm>
            <a:off x="758309" y="6339602"/>
            <a:ext cx="13113782" cy="346710"/>
          </a:xfrm>
          <a:prstGeom prst="rect">
            <a:avLst/>
          </a:prstGeom>
          <a:noFill/>
          <a:ln/>
        </p:spPr>
        <p:txBody>
          <a:bodyPr wrap="none" lIns="0" tIns="0" rIns="0" bIns="0" rtlCol="0" anchor="t"/>
          <a:lstStyle/>
          <a:p>
            <a:pPr marL="0" indent="0" algn="l">
              <a:lnSpc>
                <a:spcPts val="2700"/>
              </a:lnSpc>
              <a:buNone/>
            </a:pPr>
            <a:endParaRPr lang="en-US" sz="17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51</TotalTime>
  <Words>627</Words>
  <Application>Microsoft Office PowerPoint</Application>
  <PresentationFormat>Custom</PresentationFormat>
  <Paragraphs>72</Paragraphs>
  <Slides>10</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Arial</vt:lpstr>
      <vt:lpstr>Merriweather Light</vt:lpstr>
      <vt:lpstr>Wingdings</vt:lpstr>
      <vt:lpstr>Merriweather</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VAIBHAV SONU</cp:lastModifiedBy>
  <cp:revision>3</cp:revision>
  <dcterms:created xsi:type="dcterms:W3CDTF">2024-11-08T05:04:32Z</dcterms:created>
  <dcterms:modified xsi:type="dcterms:W3CDTF">2024-11-08T07:37:54Z</dcterms:modified>
</cp:coreProperties>
</file>